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342" r:id="rId5"/>
    <p:sldId id="359" r:id="rId6"/>
    <p:sldId id="373" r:id="rId7"/>
    <p:sldId id="374" r:id="rId8"/>
    <p:sldId id="375" r:id="rId9"/>
    <p:sldId id="382" r:id="rId10"/>
    <p:sldId id="383" r:id="rId11"/>
    <p:sldId id="384" r:id="rId12"/>
    <p:sldId id="389" r:id="rId13"/>
    <p:sldId id="390" r:id="rId14"/>
    <p:sldId id="386" r:id="rId15"/>
    <p:sldId id="387" r:id="rId16"/>
    <p:sldId id="391" r:id="rId17"/>
    <p:sldId id="392" r:id="rId18"/>
    <p:sldId id="394" r:id="rId19"/>
    <p:sldId id="395" r:id="rId20"/>
    <p:sldId id="388" r:id="rId21"/>
    <p:sldId id="396" r:id="rId22"/>
    <p:sldId id="397" r:id="rId23"/>
    <p:sldId id="398" r:id="rId24"/>
    <p:sldId id="393" r:id="rId25"/>
    <p:sldId id="400" r:id="rId26"/>
    <p:sldId id="401" r:id="rId27"/>
    <p:sldId id="402" r:id="rId28"/>
    <p:sldId id="403" r:id="rId29"/>
    <p:sldId id="404" r:id="rId30"/>
    <p:sldId id="405" r:id="rId31"/>
    <p:sldId id="406" r:id="rId32"/>
    <p:sldId id="407" r:id="rId33"/>
    <p:sldId id="409" r:id="rId34"/>
    <p:sldId id="410" r:id="rId35"/>
    <p:sldId id="408" r:id="rId36"/>
    <p:sldId id="413" r:id="rId37"/>
    <p:sldId id="414" r:id="rId38"/>
    <p:sldId id="412" r:id="rId39"/>
    <p:sldId id="4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0EDC12-7D1D-458F-A0AF-60F1E1E5A977}">
          <p14:sldIdLst>
            <p14:sldId id="342"/>
            <p14:sldId id="359"/>
            <p14:sldId id="373"/>
            <p14:sldId id="374"/>
            <p14:sldId id="375"/>
            <p14:sldId id="382"/>
            <p14:sldId id="383"/>
            <p14:sldId id="384"/>
            <p14:sldId id="389"/>
            <p14:sldId id="390"/>
            <p14:sldId id="386"/>
            <p14:sldId id="387"/>
            <p14:sldId id="391"/>
            <p14:sldId id="392"/>
            <p14:sldId id="394"/>
            <p14:sldId id="395"/>
            <p14:sldId id="388"/>
            <p14:sldId id="396"/>
            <p14:sldId id="397"/>
            <p14:sldId id="398"/>
            <p14:sldId id="393"/>
            <p14:sldId id="400"/>
            <p14:sldId id="401"/>
            <p14:sldId id="402"/>
            <p14:sldId id="403"/>
            <p14:sldId id="404"/>
            <p14:sldId id="405"/>
            <p14:sldId id="406"/>
            <p14:sldId id="407"/>
            <p14:sldId id="409"/>
            <p14:sldId id="410"/>
            <p14:sldId id="408"/>
            <p14:sldId id="413"/>
            <p14:sldId id="414"/>
            <p14:sldId id="412"/>
            <p14:sldId id="4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ed Khaja" initials="SK" lastIdx="1" clrIdx="0">
    <p:extLst>
      <p:ext uri="{19B8F6BF-5375-455C-9EA6-DF929625EA0E}">
        <p15:presenceInfo xmlns:p15="http://schemas.microsoft.com/office/powerpoint/2012/main" userId="dccb0da7e4551c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404"/>
    <a:srgbClr val="FA6060"/>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88" autoAdjust="0"/>
  </p:normalViewPr>
  <p:slideViewPr>
    <p:cSldViewPr snapToGrid="0" snapToObjects="1" showGuides="1">
      <p:cViewPr varScale="1">
        <p:scale>
          <a:sx n="108" d="100"/>
          <a:sy n="108" d="100"/>
        </p:scale>
        <p:origin x="65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accent3">
                    <a:lumMod val="20000"/>
                    <a:lumOff val="80000"/>
                  </a:schemeClr>
                </a:solidFill>
                <a:latin typeface="+mn-lt"/>
                <a:ea typeface="+mn-ea"/>
                <a:cs typeface="+mn-cs"/>
              </a:defRPr>
            </a:pPr>
            <a:r>
              <a:rPr lang="en-US" dirty="0">
                <a:solidFill>
                  <a:schemeClr val="accent3">
                    <a:lumMod val="20000"/>
                    <a:lumOff val="80000"/>
                  </a:schemeClr>
                </a:solidFill>
              </a:rPr>
              <a:t>Accessories</a:t>
            </a:r>
            <a:r>
              <a:rPr lang="en-US" baseline="0" dirty="0">
                <a:solidFill>
                  <a:schemeClr val="accent3">
                    <a:lumMod val="20000"/>
                    <a:lumOff val="80000"/>
                  </a:schemeClr>
                </a:solidFill>
              </a:rPr>
              <a:t> and gadgets</a:t>
            </a:r>
            <a:endParaRPr lang="en-US" dirty="0">
              <a:solidFill>
                <a:schemeClr val="accent3">
                  <a:lumMod val="20000"/>
                  <a:lumOff val="80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accent3">
                  <a:lumMod val="20000"/>
                  <a:lumOff val="8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GADGETS</c:v>
                </c:pt>
                <c:pt idx="1">
                  <c:v>ACCESSORIES</c:v>
                </c:pt>
                <c:pt idx="2">
                  <c:v>KEYPAD MOBILE </c:v>
                </c:pt>
              </c:strCache>
            </c:strRef>
          </c:cat>
          <c:val>
            <c:numRef>
              <c:f>Sheet1!$B$2:$B$4</c:f>
              <c:numCache>
                <c:formatCode>General</c:formatCode>
                <c:ptCount val="3"/>
                <c:pt idx="0">
                  <c:v>60</c:v>
                </c:pt>
                <c:pt idx="1">
                  <c:v>40</c:v>
                </c:pt>
                <c:pt idx="2">
                  <c:v>30</c:v>
                </c:pt>
              </c:numCache>
            </c:numRef>
          </c:val>
          <c:extLst>
            <c:ext xmlns:c16="http://schemas.microsoft.com/office/drawing/2014/chart" uri="{C3380CC4-5D6E-409C-BE32-E72D297353CC}">
              <c16:uniqueId val="{00000000-DF6D-42EE-A5B8-679879741167}"/>
            </c:ext>
          </c:extLst>
        </c:ser>
        <c:dLbls>
          <c:dLblPos val="ctr"/>
          <c:showLegendKey val="0"/>
          <c:showVal val="1"/>
          <c:showCatName val="0"/>
          <c:showSerName val="0"/>
          <c:showPercent val="0"/>
          <c:showBubbleSize val="0"/>
        </c:dLbls>
        <c:gapWidth val="79"/>
        <c:overlap val="100"/>
        <c:axId val="328007824"/>
        <c:axId val="314019072"/>
      </c:barChart>
      <c:catAx>
        <c:axId val="328007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314019072"/>
        <c:crosses val="autoZero"/>
        <c:auto val="1"/>
        <c:lblAlgn val="ctr"/>
        <c:lblOffset val="100"/>
        <c:noMultiLvlLbl val="0"/>
      </c:catAx>
      <c:valAx>
        <c:axId val="314019072"/>
        <c:scaling>
          <c:orientation val="minMax"/>
        </c:scaling>
        <c:delete val="1"/>
        <c:axPos val="l"/>
        <c:numFmt formatCode="General" sourceLinked="1"/>
        <c:majorTickMark val="none"/>
        <c:minorTickMark val="none"/>
        <c:tickLblPos val="nextTo"/>
        <c:crossAx val="328007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3">
                  <a:lumMod val="20000"/>
                  <a:lumOff val="8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accent3">
                    <a:lumMod val="20000"/>
                    <a:lumOff val="80000"/>
                  </a:schemeClr>
                </a:solidFill>
                <a:latin typeface="+mn-lt"/>
                <a:ea typeface="+mn-ea"/>
                <a:cs typeface="+mn-cs"/>
              </a:defRPr>
            </a:pPr>
            <a:r>
              <a:rPr lang="en-US" dirty="0">
                <a:solidFill>
                  <a:schemeClr val="accent3">
                    <a:lumMod val="20000"/>
                    <a:lumOff val="80000"/>
                  </a:schemeClr>
                </a:solidFill>
              </a:rPr>
              <a:t>MOBILE SALES BRAND WISE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accent3">
                  <a:lumMod val="20000"/>
                  <a:lumOff val="8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IPHONE</c:v>
                </c:pt>
                <c:pt idx="1">
                  <c:v>OPPO</c:v>
                </c:pt>
                <c:pt idx="2">
                  <c:v>VIVO</c:v>
                </c:pt>
                <c:pt idx="3">
                  <c:v>SAMSUNG</c:v>
                </c:pt>
                <c:pt idx="4">
                  <c:v>MI</c:v>
                </c:pt>
                <c:pt idx="5">
                  <c:v>REALME</c:v>
                </c:pt>
                <c:pt idx="6">
                  <c:v>ONEPLUS</c:v>
                </c:pt>
              </c:strCache>
            </c:strRef>
          </c:cat>
          <c:val>
            <c:numRef>
              <c:f>Sheet1!$B$2:$B$8</c:f>
              <c:numCache>
                <c:formatCode>General</c:formatCode>
                <c:ptCount val="7"/>
                <c:pt idx="0">
                  <c:v>10</c:v>
                </c:pt>
                <c:pt idx="1">
                  <c:v>18</c:v>
                </c:pt>
                <c:pt idx="2">
                  <c:v>29</c:v>
                </c:pt>
                <c:pt idx="3">
                  <c:v>18</c:v>
                </c:pt>
                <c:pt idx="4">
                  <c:v>12</c:v>
                </c:pt>
                <c:pt idx="5">
                  <c:v>10</c:v>
                </c:pt>
                <c:pt idx="6">
                  <c:v>7</c:v>
                </c:pt>
              </c:numCache>
            </c:numRef>
          </c:val>
          <c:extLst>
            <c:ext xmlns:c16="http://schemas.microsoft.com/office/drawing/2014/chart" uri="{C3380CC4-5D6E-409C-BE32-E72D297353CC}">
              <c16:uniqueId val="{00000000-37B2-46F4-8A0B-8A67D5431012}"/>
            </c:ext>
          </c:extLst>
        </c:ser>
        <c:dLbls>
          <c:dLblPos val="ctr"/>
          <c:showLegendKey val="0"/>
          <c:showVal val="1"/>
          <c:showCatName val="0"/>
          <c:showSerName val="0"/>
          <c:showPercent val="0"/>
          <c:showBubbleSize val="0"/>
        </c:dLbls>
        <c:gapWidth val="79"/>
        <c:overlap val="100"/>
        <c:axId val="328007824"/>
        <c:axId val="314019072"/>
      </c:barChart>
      <c:catAx>
        <c:axId val="328007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314019072"/>
        <c:crosses val="autoZero"/>
        <c:auto val="1"/>
        <c:lblAlgn val="ctr"/>
        <c:lblOffset val="100"/>
        <c:noMultiLvlLbl val="0"/>
      </c:catAx>
      <c:valAx>
        <c:axId val="314019072"/>
        <c:scaling>
          <c:orientation val="minMax"/>
        </c:scaling>
        <c:delete val="1"/>
        <c:axPos val="l"/>
        <c:numFmt formatCode="General" sourceLinked="1"/>
        <c:majorTickMark val="none"/>
        <c:minorTickMark val="none"/>
        <c:tickLblPos val="nextTo"/>
        <c:crossAx val="328007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3">
                  <a:lumMod val="20000"/>
                  <a:lumOff val="8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4/22/2024</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4/22/2024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7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a:t>
            </a:fld>
            <a:endParaRPr lang="en-US" dirty="0"/>
          </a:p>
        </p:txBody>
      </p:sp>
    </p:spTree>
    <p:extLst>
      <p:ext uri="{BB962C8B-B14F-4D97-AF65-F5344CB8AC3E}">
        <p14:creationId xmlns:p14="http://schemas.microsoft.com/office/powerpoint/2010/main" val="186016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4</a:t>
            </a:fld>
            <a:endParaRPr lang="en-US" dirty="0"/>
          </a:p>
        </p:txBody>
      </p:sp>
    </p:spTree>
    <p:extLst>
      <p:ext uri="{BB962C8B-B14F-4D97-AF65-F5344CB8AC3E}">
        <p14:creationId xmlns:p14="http://schemas.microsoft.com/office/powerpoint/2010/main" val="93507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5</a:t>
            </a:fld>
            <a:endParaRPr lang="en-US" dirty="0"/>
          </a:p>
        </p:txBody>
      </p:sp>
    </p:spTree>
    <p:extLst>
      <p:ext uri="{BB962C8B-B14F-4D97-AF65-F5344CB8AC3E}">
        <p14:creationId xmlns:p14="http://schemas.microsoft.com/office/powerpoint/2010/main" val="298252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6</a:t>
            </a:fld>
            <a:endParaRPr lang="en-US" dirty="0"/>
          </a:p>
        </p:txBody>
      </p:sp>
    </p:spTree>
    <p:extLst>
      <p:ext uri="{BB962C8B-B14F-4D97-AF65-F5344CB8AC3E}">
        <p14:creationId xmlns:p14="http://schemas.microsoft.com/office/powerpoint/2010/main" val="399851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7</a:t>
            </a:fld>
            <a:endParaRPr lang="en-US" dirty="0"/>
          </a:p>
        </p:txBody>
      </p:sp>
    </p:spTree>
    <p:extLst>
      <p:ext uri="{BB962C8B-B14F-4D97-AF65-F5344CB8AC3E}">
        <p14:creationId xmlns:p14="http://schemas.microsoft.com/office/powerpoint/2010/main" val="87763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144959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425344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2567725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 id="2147483755" r:id="rId15"/>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hyperlink" Target="https://thewiki.kr/w/Remix%20OS" TargetMode="External"/><Relationship Id="rId7" Type="http://schemas.openxmlformats.org/officeDocument/2006/relationships/hyperlink" Target="https://vectorified.com/mi-logo-vector" TargetMode="External"/><Relationship Id="rId12" Type="http://schemas.openxmlformats.org/officeDocument/2006/relationships/hyperlink" Target="http://www.technesstivity.com/tag/phantom/" TargetMode="External"/><Relationship Id="rId17"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19.jpg"/><Relationship Id="rId11" Type="http://schemas.openxmlformats.org/officeDocument/2006/relationships/image" Target="../media/image22.png"/><Relationship Id="rId5" Type="http://schemas.openxmlformats.org/officeDocument/2006/relationships/hyperlink" Target="https://www.ineedtoknow.org/oppo-n3-rear-render-reveals-different-design/" TargetMode="External"/><Relationship Id="rId15" Type="http://schemas.openxmlformats.org/officeDocument/2006/relationships/image" Target="../media/image25.png"/><Relationship Id="rId10" Type="http://schemas.openxmlformats.org/officeDocument/2006/relationships/image" Target="../media/image21.webp"/><Relationship Id="rId19" Type="http://schemas.openxmlformats.org/officeDocument/2006/relationships/hyperlink" Target="https://brandlogos.net/realme-logo-vector-93539.html" TargetMode="External"/><Relationship Id="rId4" Type="http://schemas.openxmlformats.org/officeDocument/2006/relationships/image" Target="../media/image18.jpg"/><Relationship Id="rId9" Type="http://schemas.openxmlformats.org/officeDocument/2006/relationships/hyperlink" Target="https://androidtr.es/2020/12/22/oneplus-confirma-un-smartwatch-para-2021/" TargetMode="External"/><Relationship Id="rId1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6.webp"/><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freepik.com/free-photos-vectors/miss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pixabay.com/ko/%EC%8A%A4%EB%A7%88%ED%8A%B8%ED%8F%B0-%ED%9C%B4%EB%8C%80-%EC%A0%84%ED%99%94-%EC%A0%84%ED%99%94-%EC%95%84%EC%9D%B4%ED%8F%B0-%ED%84%B0%EC%B9%98-%EC%8A%A4%ED%81%AC%EB%A6%B0-%EC%95%84%EC%9D%B4%EC%BD%98-113267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067E5-3CD5-87D0-EA9B-A0DF132D1ABE}"/>
              </a:ext>
            </a:extLst>
          </p:cNvPr>
          <p:cNvPicPr>
            <a:picLocks noChangeAspect="1"/>
          </p:cNvPicPr>
          <p:nvPr/>
        </p:nvPicPr>
        <p:blipFill>
          <a:blip r:embed="rId3"/>
          <a:stretch>
            <a:fillRect/>
          </a:stretch>
        </p:blipFill>
        <p:spPr>
          <a:xfrm>
            <a:off x="3642941" y="1142995"/>
            <a:ext cx="4572009" cy="4572009"/>
          </a:xfrm>
          <a:prstGeom prst="rect">
            <a:avLst/>
          </a:prstGeom>
        </p:spPr>
      </p:pic>
      <p:sp>
        <p:nvSpPr>
          <p:cNvPr id="6" name="TextBox 5">
            <a:extLst>
              <a:ext uri="{FF2B5EF4-FFF2-40B4-BE49-F238E27FC236}">
                <a16:creationId xmlns:a16="http://schemas.microsoft.com/office/drawing/2014/main" id="{722A545E-930B-DFFB-06FA-8D37C74AECF4}"/>
              </a:ext>
            </a:extLst>
          </p:cNvPr>
          <p:cNvSpPr txBox="1"/>
          <p:nvPr/>
        </p:nvSpPr>
        <p:spPr>
          <a:xfrm>
            <a:off x="1694351" y="5715008"/>
            <a:ext cx="8803297" cy="461665"/>
          </a:xfrm>
          <a:prstGeom prst="rect">
            <a:avLst/>
          </a:prstGeom>
          <a:noFill/>
        </p:spPr>
        <p:txBody>
          <a:bodyPr wrap="square">
            <a:spAutoFit/>
          </a:bodyPr>
          <a:lstStyle/>
          <a:p>
            <a:r>
              <a:rPr lang="en-US" sz="2400" b="1" i="1" dirty="0">
                <a:solidFill>
                  <a:schemeClr val="accent5">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TO SKY MOBILE &amp; ELECTRONICS FRANCHISEE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0314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60D053B-A40A-3228-B6D5-3371B9EE2E56}"/>
              </a:ext>
            </a:extLst>
          </p:cNvPr>
          <p:cNvSpPr>
            <a:spLocks noGrp="1"/>
          </p:cNvSpPr>
          <p:nvPr>
            <p:ph type="subTitle" idx="1"/>
          </p:nvPr>
        </p:nvSpPr>
        <p:spPr>
          <a:xfrm>
            <a:off x="1359361" y="3789485"/>
            <a:ext cx="10140978" cy="1854395"/>
          </a:xfrm>
        </p:spPr>
        <p:txBody>
          <a:bodyPr/>
          <a:lstStyle/>
          <a:p>
            <a:r>
              <a:rPr lang="en-US" dirty="0">
                <a:latin typeface="Times New Roman" panose="02020603050405020304" pitchFamily="18" charset="0"/>
                <a:cs typeface="Times New Roman" panose="02020603050405020304" pitchFamily="18" charset="0"/>
              </a:rPr>
              <a:t>SKY MOBILES AND ELECTRONICS SALES INFO</a:t>
            </a:r>
            <a:endParaRPr lang="en-IN"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6A971A9-0C5C-DDFC-67F9-2E5A55F12F67}"/>
              </a:ext>
            </a:extLst>
          </p:cNvPr>
          <p:cNvSpPr>
            <a:spLocks noGrp="1"/>
          </p:cNvSpPr>
          <p:nvPr>
            <p:ph type="sldNum" sz="quarter" idx="12"/>
          </p:nvPr>
        </p:nvSpPr>
        <p:spPr/>
        <p:txBody>
          <a:bodyPr/>
          <a:lstStyle/>
          <a:p>
            <a:fld id="{FE024F78-56A6-7740-B68D-8D4D026EDF3F}" type="slidenum">
              <a:rPr lang="en-US" smtClean="0"/>
              <a:pPr/>
              <a:t>10</a:t>
            </a:fld>
            <a:endParaRPr lang="en-US" dirty="0"/>
          </a:p>
        </p:txBody>
      </p:sp>
      <p:pic>
        <p:nvPicPr>
          <p:cNvPr id="5" name="Picture 4">
            <a:extLst>
              <a:ext uri="{FF2B5EF4-FFF2-40B4-BE49-F238E27FC236}">
                <a16:creationId xmlns:a16="http://schemas.microsoft.com/office/drawing/2014/main" id="{DD24D097-D4E1-A930-0D4B-2E47768C0FEC}"/>
              </a:ext>
            </a:extLst>
          </p:cNvPr>
          <p:cNvPicPr>
            <a:picLocks noChangeAspect="1"/>
          </p:cNvPicPr>
          <p:nvPr/>
        </p:nvPicPr>
        <p:blipFill>
          <a:blip r:embed="rId3"/>
          <a:stretch>
            <a:fillRect/>
          </a:stretch>
        </p:blipFill>
        <p:spPr>
          <a:xfrm>
            <a:off x="4770982" y="589081"/>
            <a:ext cx="2839919" cy="2839919"/>
          </a:xfrm>
          <a:prstGeom prst="rect">
            <a:avLst/>
          </a:prstGeom>
        </p:spPr>
      </p:pic>
    </p:spTree>
    <p:extLst>
      <p:ext uri="{BB962C8B-B14F-4D97-AF65-F5344CB8AC3E}">
        <p14:creationId xmlns:p14="http://schemas.microsoft.com/office/powerpoint/2010/main" val="34521004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861F-2D3A-2770-2A14-05B08D847F2A}"/>
              </a:ext>
            </a:extLst>
          </p:cNvPr>
          <p:cNvSpPr>
            <a:spLocks noGrp="1"/>
          </p:cNvSpPr>
          <p:nvPr>
            <p:ph type="title"/>
          </p:nvPr>
        </p:nvSpPr>
        <p:spPr>
          <a:xfrm>
            <a:off x="3191609" y="113097"/>
            <a:ext cx="7534880" cy="1656304"/>
          </a:xfrm>
        </p:spPr>
        <p:txBody>
          <a:bodyPr/>
          <a:lstStyle/>
          <a:p>
            <a:r>
              <a:rPr lang="en-US" sz="2800" dirty="0">
                <a:solidFill>
                  <a:schemeClr val="accent3"/>
                </a:solidFill>
                <a:latin typeface="Arial Black" panose="020B0A04020102020204" pitchFamily="34" charset="0"/>
              </a:rPr>
              <a:t>Our current ANNUAL turnover</a:t>
            </a:r>
            <a:endParaRPr lang="en-IN" sz="2800" dirty="0">
              <a:solidFill>
                <a:schemeClr val="accent3"/>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3ABF4644-D4C6-9CBA-8900-EC169F9E5911}"/>
              </a:ext>
            </a:extLst>
          </p:cNvPr>
          <p:cNvSpPr>
            <a:spLocks noGrp="1"/>
          </p:cNvSpPr>
          <p:nvPr>
            <p:ph sz="quarter" idx="31"/>
          </p:nvPr>
        </p:nvSpPr>
        <p:spPr/>
        <p:txBody>
          <a:bodyPr/>
          <a:lstStyle/>
          <a:p>
            <a:pPr algn="just"/>
            <a:r>
              <a:rPr lang="en-US" sz="2000" dirty="0"/>
              <a:t>Our dedication and hard work have resulted in a yearly turnover of 100 crore across all branches. Let's continue to strive for excellence and aim for even greater success, with a sales growth target of 200 crores in the upcoming financial year.</a:t>
            </a:r>
          </a:p>
        </p:txBody>
      </p:sp>
      <p:sp>
        <p:nvSpPr>
          <p:cNvPr id="4" name="Slide Number Placeholder 3">
            <a:extLst>
              <a:ext uri="{FF2B5EF4-FFF2-40B4-BE49-F238E27FC236}">
                <a16:creationId xmlns:a16="http://schemas.microsoft.com/office/drawing/2014/main" id="{3746DD28-D33B-7D94-679C-F3D3EB3A44B6}"/>
              </a:ext>
            </a:extLst>
          </p:cNvPr>
          <p:cNvSpPr>
            <a:spLocks noGrp="1"/>
          </p:cNvSpPr>
          <p:nvPr>
            <p:ph type="sldNum" sz="quarter" idx="12"/>
          </p:nvPr>
        </p:nvSpPr>
        <p:spPr/>
        <p:txBody>
          <a:bodyPr/>
          <a:lstStyle/>
          <a:p>
            <a:fld id="{FE024F78-56A6-7740-B68D-8D4D026EDF3F}" type="slidenum">
              <a:rPr lang="en-US" smtClean="0"/>
              <a:pPr/>
              <a:t>11</a:t>
            </a:fld>
            <a:endParaRPr lang="en-US" dirty="0"/>
          </a:p>
        </p:txBody>
      </p:sp>
      <p:pic>
        <p:nvPicPr>
          <p:cNvPr id="5" name="Content Placeholder 6">
            <a:extLst>
              <a:ext uri="{FF2B5EF4-FFF2-40B4-BE49-F238E27FC236}">
                <a16:creationId xmlns:a16="http://schemas.microsoft.com/office/drawing/2014/main" id="{C4B05816-EB50-8C8B-901F-5CB6FA5BAFEE}"/>
              </a:ext>
            </a:extLst>
          </p:cNvPr>
          <p:cNvPicPr>
            <a:picLocks noChangeAspect="1"/>
          </p:cNvPicPr>
          <p:nvPr/>
        </p:nvPicPr>
        <p:blipFill>
          <a:blip r:embed="rId2"/>
          <a:stretch>
            <a:fillRect/>
          </a:stretch>
        </p:blipFill>
        <p:spPr>
          <a:xfrm rot="17313441">
            <a:off x="148269" y="1658144"/>
            <a:ext cx="3828877" cy="3541712"/>
          </a:xfrm>
          <a:prstGeom prst="rect">
            <a:avLst/>
          </a:prstGeom>
        </p:spPr>
      </p:pic>
    </p:spTree>
    <p:extLst>
      <p:ext uri="{BB962C8B-B14F-4D97-AF65-F5344CB8AC3E}">
        <p14:creationId xmlns:p14="http://schemas.microsoft.com/office/powerpoint/2010/main" val="18655055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3F52-941C-EDD5-6E6C-060BC54552B7}"/>
              </a:ext>
            </a:extLst>
          </p:cNvPr>
          <p:cNvSpPr>
            <a:spLocks noGrp="1"/>
          </p:cNvSpPr>
          <p:nvPr>
            <p:ph type="title"/>
          </p:nvPr>
        </p:nvSpPr>
        <p:spPr/>
        <p:txBody>
          <a:bodyPr/>
          <a:lstStyle/>
          <a:p>
            <a:pPr algn="ctr"/>
            <a:r>
              <a:rPr lang="en-US" dirty="0">
                <a:solidFill>
                  <a:schemeClr val="accent3"/>
                </a:solidFill>
                <a:latin typeface="Arial Black" panose="020B0A04020102020204" pitchFamily="34" charset="0"/>
              </a:rPr>
              <a:t>2023 SALES REPORT</a:t>
            </a:r>
            <a:endParaRPr lang="en-IN" dirty="0">
              <a:solidFill>
                <a:schemeClr val="accent3"/>
              </a:solidFill>
              <a:latin typeface="Arial Black" panose="020B0A04020102020204" pitchFamily="34" charset="0"/>
            </a:endParaRPr>
          </a:p>
        </p:txBody>
      </p:sp>
      <p:graphicFrame>
        <p:nvGraphicFramePr>
          <p:cNvPr id="5" name="Content Placeholder 10">
            <a:extLst>
              <a:ext uri="{FF2B5EF4-FFF2-40B4-BE49-F238E27FC236}">
                <a16:creationId xmlns:a16="http://schemas.microsoft.com/office/drawing/2014/main" id="{8F8C3076-2C59-B200-4E81-D464EC9923D1}"/>
              </a:ext>
            </a:extLst>
          </p:cNvPr>
          <p:cNvGraphicFramePr>
            <a:graphicFrameLocks noGrp="1"/>
          </p:cNvGraphicFramePr>
          <p:nvPr>
            <p:ph type="tbl" sz="quarter" idx="13"/>
            <p:extLst>
              <p:ext uri="{D42A27DB-BD31-4B8C-83A1-F6EECF244321}">
                <p14:modId xmlns:p14="http://schemas.microsoft.com/office/powerpoint/2010/main" val="697965069"/>
              </p:ext>
            </p:extLst>
          </p:nvPr>
        </p:nvGraphicFramePr>
        <p:xfrm>
          <a:off x="7631723" y="2497138"/>
          <a:ext cx="3718902" cy="33396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1F3D43-3E9A-0846-7C2B-AB6308363B61}"/>
              </a:ext>
            </a:extLst>
          </p:cNvPr>
          <p:cNvSpPr>
            <a:spLocks noGrp="1"/>
          </p:cNvSpPr>
          <p:nvPr>
            <p:ph type="sldNum" sz="quarter" idx="12"/>
          </p:nvPr>
        </p:nvSpPr>
        <p:spPr/>
        <p:txBody>
          <a:bodyPr/>
          <a:lstStyle/>
          <a:p>
            <a:fld id="{FE024F78-56A6-7740-B68D-8D4D026EDF3F}" type="slidenum">
              <a:rPr lang="en-US" smtClean="0"/>
              <a:pPr/>
              <a:t>12</a:t>
            </a:fld>
            <a:endParaRPr lang="en-US" dirty="0"/>
          </a:p>
        </p:txBody>
      </p:sp>
      <p:graphicFrame>
        <p:nvGraphicFramePr>
          <p:cNvPr id="7" name="Content Placeholder 10">
            <a:extLst>
              <a:ext uri="{FF2B5EF4-FFF2-40B4-BE49-F238E27FC236}">
                <a16:creationId xmlns:a16="http://schemas.microsoft.com/office/drawing/2014/main" id="{DB31E8F0-3FB7-5AF5-6E27-2F64CA33079C}"/>
              </a:ext>
            </a:extLst>
          </p:cNvPr>
          <p:cNvGraphicFramePr>
            <a:graphicFrameLocks/>
          </p:cNvGraphicFramePr>
          <p:nvPr>
            <p:extLst>
              <p:ext uri="{D42A27DB-BD31-4B8C-83A1-F6EECF244321}">
                <p14:modId xmlns:p14="http://schemas.microsoft.com/office/powerpoint/2010/main" val="3816452217"/>
              </p:ext>
            </p:extLst>
          </p:nvPr>
        </p:nvGraphicFramePr>
        <p:xfrm>
          <a:off x="1723238" y="2497138"/>
          <a:ext cx="3917148"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35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BBE9A5B-4E26-8CCC-8A83-4A4C857E355A}"/>
              </a:ext>
            </a:extLst>
          </p:cNvPr>
          <p:cNvSpPr/>
          <p:nvPr/>
        </p:nvSpPr>
        <p:spPr>
          <a:xfrm>
            <a:off x="307829" y="266677"/>
            <a:ext cx="11576342" cy="632464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3696985-DEF1-D7F0-7095-00B0ED33F3E5}"/>
              </a:ext>
            </a:extLst>
          </p:cNvPr>
          <p:cNvSpPr>
            <a:spLocks noGrp="1"/>
          </p:cNvSpPr>
          <p:nvPr>
            <p:ph type="title"/>
          </p:nvPr>
        </p:nvSpPr>
        <p:spPr>
          <a:xfrm>
            <a:off x="1380393" y="448407"/>
            <a:ext cx="9654468" cy="1641888"/>
          </a:xfrm>
        </p:spPr>
        <p:txBody>
          <a:bodyPr/>
          <a:lstStyle/>
          <a:p>
            <a:r>
              <a:rPr lang="en-US" b="1" dirty="0">
                <a:solidFill>
                  <a:schemeClr val="tx1"/>
                </a:solidFill>
                <a:latin typeface="Arial Narrow" panose="020B0606020202030204" pitchFamily="34" charset="0"/>
              </a:rPr>
              <a:t>We are privileged to work with some of the most amazing brands for direct billing</a:t>
            </a:r>
            <a:endParaRPr lang="en-IN" b="1" dirty="0">
              <a:solidFill>
                <a:schemeClr val="tx1"/>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695DF9BB-A1AA-4221-88A0-2A0B4F29DD85}"/>
              </a:ext>
            </a:extLst>
          </p:cNvPr>
          <p:cNvSpPr>
            <a:spLocks noGrp="1"/>
          </p:cNvSpPr>
          <p:nvPr>
            <p:ph type="sldNum" sz="quarter" idx="12"/>
          </p:nvPr>
        </p:nvSpPr>
        <p:spPr/>
        <p:txBody>
          <a:bodyPr/>
          <a:lstStyle/>
          <a:p>
            <a:fld id="{FE024F78-56A6-7740-B68D-8D4D026EDF3F}" type="slidenum">
              <a:rPr lang="en-US" smtClean="0"/>
              <a:pPr/>
              <a:t>13</a:t>
            </a:fld>
            <a:endParaRPr lang="en-US" dirty="0"/>
          </a:p>
        </p:txBody>
      </p:sp>
      <p:pic>
        <p:nvPicPr>
          <p:cNvPr id="5" name="Content Placeholder 4">
            <a:extLst>
              <a:ext uri="{FF2B5EF4-FFF2-40B4-BE49-F238E27FC236}">
                <a16:creationId xmlns:a16="http://schemas.microsoft.com/office/drawing/2014/main" id="{A8A61EE8-734A-526E-E3CF-2E181C156F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33675" y="2090295"/>
            <a:ext cx="1933954" cy="650018"/>
          </a:xfrm>
          <a:prstGeom prst="rect">
            <a:avLst/>
          </a:prstGeom>
        </p:spPr>
      </p:pic>
      <p:pic>
        <p:nvPicPr>
          <p:cNvPr id="6" name="Picture 5">
            <a:extLst>
              <a:ext uri="{FF2B5EF4-FFF2-40B4-BE49-F238E27FC236}">
                <a16:creationId xmlns:a16="http://schemas.microsoft.com/office/drawing/2014/main" id="{C578BA6C-BEC0-4E16-3D9A-55B7703EDA3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20124" y="2275996"/>
            <a:ext cx="1547443" cy="760819"/>
          </a:xfrm>
          <a:prstGeom prst="rect">
            <a:avLst/>
          </a:prstGeom>
        </p:spPr>
      </p:pic>
      <p:pic>
        <p:nvPicPr>
          <p:cNvPr id="7" name="Picture 6">
            <a:extLst>
              <a:ext uri="{FF2B5EF4-FFF2-40B4-BE49-F238E27FC236}">
                <a16:creationId xmlns:a16="http://schemas.microsoft.com/office/drawing/2014/main" id="{D0F44572-F598-BA66-175A-F3C79AF1152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320124" y="3574933"/>
            <a:ext cx="1547443" cy="1207875"/>
          </a:xfrm>
          <a:prstGeom prst="rect">
            <a:avLst/>
          </a:prstGeom>
        </p:spPr>
      </p:pic>
      <p:pic>
        <p:nvPicPr>
          <p:cNvPr id="8" name="Picture 7">
            <a:extLst>
              <a:ext uri="{FF2B5EF4-FFF2-40B4-BE49-F238E27FC236}">
                <a16:creationId xmlns:a16="http://schemas.microsoft.com/office/drawing/2014/main" id="{8E2ECDC3-C2D4-E4CF-8E0F-85FF8991B94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833676" y="3594323"/>
            <a:ext cx="1933953" cy="1188485"/>
          </a:xfrm>
          <a:prstGeom prst="rect">
            <a:avLst/>
          </a:prstGeom>
        </p:spPr>
      </p:pic>
      <p:pic>
        <p:nvPicPr>
          <p:cNvPr id="9" name="Picture 8">
            <a:extLst>
              <a:ext uri="{FF2B5EF4-FFF2-40B4-BE49-F238E27FC236}">
                <a16:creationId xmlns:a16="http://schemas.microsoft.com/office/drawing/2014/main" id="{2BA4B5C5-B7D8-B420-BB16-7D6180945DF8}"/>
              </a:ext>
            </a:extLst>
          </p:cNvPr>
          <p:cNvPicPr>
            <a:picLocks noChangeAspect="1"/>
          </p:cNvPicPr>
          <p:nvPr/>
        </p:nvPicPr>
        <p:blipFill>
          <a:blip r:embed="rId10"/>
          <a:stretch>
            <a:fillRect/>
          </a:stretch>
        </p:blipFill>
        <p:spPr>
          <a:xfrm>
            <a:off x="1380393" y="3574933"/>
            <a:ext cx="2226512" cy="1227265"/>
          </a:xfrm>
          <a:prstGeom prst="rect">
            <a:avLst/>
          </a:prstGeom>
        </p:spPr>
      </p:pic>
      <p:pic>
        <p:nvPicPr>
          <p:cNvPr id="10" name="Picture 9">
            <a:extLst>
              <a:ext uri="{FF2B5EF4-FFF2-40B4-BE49-F238E27FC236}">
                <a16:creationId xmlns:a16="http://schemas.microsoft.com/office/drawing/2014/main" id="{D37A8999-D182-98AA-A448-62C1FFF914F9}"/>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8715916" y="3574933"/>
            <a:ext cx="1981374" cy="1185980"/>
          </a:xfrm>
          <a:prstGeom prst="rect">
            <a:avLst/>
          </a:prstGeom>
        </p:spPr>
      </p:pic>
      <p:pic>
        <p:nvPicPr>
          <p:cNvPr id="11" name="Picture 6" descr="Itel Mobile Phones: Latest &amp; New Smartphones List (16th ...">
            <a:extLst>
              <a:ext uri="{FF2B5EF4-FFF2-40B4-BE49-F238E27FC236}">
                <a16:creationId xmlns:a16="http://schemas.microsoft.com/office/drawing/2014/main" id="{098FA2C3-1315-25EF-B44A-5CAE862417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6579" y="5200075"/>
            <a:ext cx="1858666" cy="1166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Why Are People Mad About the New Nokia Logo— and Is It ...">
            <a:extLst>
              <a:ext uri="{FF2B5EF4-FFF2-40B4-BE49-F238E27FC236}">
                <a16:creationId xmlns:a16="http://schemas.microsoft.com/office/drawing/2014/main" id="{9E7EB89C-6E37-6266-EFBE-62621E478E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8137" y="5179026"/>
            <a:ext cx="2158768" cy="12086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a:extLst>
              <a:ext uri="{FF2B5EF4-FFF2-40B4-BE49-F238E27FC236}">
                <a16:creationId xmlns:a16="http://schemas.microsoft.com/office/drawing/2014/main" id="{0023A15D-4927-51B0-60FA-775735681DB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3676" y="5192875"/>
            <a:ext cx="1979484" cy="11665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Buy Carvaan Mobile - Feature phone with 1500 Pre-loaded songs">
            <a:extLst>
              <a:ext uri="{FF2B5EF4-FFF2-40B4-BE49-F238E27FC236}">
                <a16:creationId xmlns:a16="http://schemas.microsoft.com/office/drawing/2014/main" id="{1E797F6B-2294-F2C1-A635-A98269B7476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9335"/>
          <a:stretch/>
        </p:blipFill>
        <p:spPr bwMode="auto">
          <a:xfrm>
            <a:off x="8786255" y="5200075"/>
            <a:ext cx="2004880" cy="1208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pple Logo and symbol, meaning, history, PNG, brand">
            <a:extLst>
              <a:ext uri="{FF2B5EF4-FFF2-40B4-BE49-F238E27FC236}">
                <a16:creationId xmlns:a16="http://schemas.microsoft.com/office/drawing/2014/main" id="{090A3A12-9A75-2C00-3E58-C3F10B435FC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8643" y="1804670"/>
            <a:ext cx="2628262" cy="147839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C9E978A-F1C8-A79B-160B-24AB92A0633F}"/>
              </a:ext>
            </a:extLst>
          </p:cNvPr>
          <p:cNvPicPr>
            <a:picLocks noChangeAspect="1"/>
          </p:cNvPicPr>
          <p:nvPr/>
        </p:nvPicPr>
        <p:blipFill>
          <a:blip r:embed="rId18">
            <a:extLst>
              <a:ext uri="{837473B0-CC2E-450A-ABE3-18F120FF3D39}">
                <a1611:picAttrSrcUrl xmlns:a1611="http://schemas.microsoft.com/office/drawing/2016/11/main" r:id="rId19"/>
              </a:ext>
            </a:extLst>
          </a:blip>
          <a:stretch>
            <a:fillRect/>
          </a:stretch>
        </p:blipFill>
        <p:spPr>
          <a:xfrm>
            <a:off x="8480848" y="1816369"/>
            <a:ext cx="2158767" cy="1576001"/>
          </a:xfrm>
          <a:prstGeom prst="rect">
            <a:avLst/>
          </a:prstGeom>
        </p:spPr>
      </p:pic>
    </p:spTree>
    <p:extLst>
      <p:ext uri="{BB962C8B-B14F-4D97-AF65-F5344CB8AC3E}">
        <p14:creationId xmlns:p14="http://schemas.microsoft.com/office/powerpoint/2010/main" val="203620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D6729B-32CE-DFC7-C42F-C16D4750A37B}"/>
              </a:ext>
            </a:extLst>
          </p:cNvPr>
          <p:cNvSpPr/>
          <p:nvPr/>
        </p:nvSpPr>
        <p:spPr>
          <a:xfrm>
            <a:off x="298938" y="290146"/>
            <a:ext cx="11585233" cy="630996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2C44FE16-2C5B-2C4E-D3A5-BB8245EBBDBE}"/>
              </a:ext>
            </a:extLst>
          </p:cNvPr>
          <p:cNvSpPr>
            <a:spLocks noGrp="1"/>
          </p:cNvSpPr>
          <p:nvPr>
            <p:ph type="title"/>
          </p:nvPr>
        </p:nvSpPr>
        <p:spPr>
          <a:xfrm>
            <a:off x="1424707" y="420210"/>
            <a:ext cx="9404836" cy="1387232"/>
          </a:xfrm>
        </p:spPr>
        <p:txBody>
          <a:bodyPr/>
          <a:lstStyle/>
          <a:p>
            <a:r>
              <a:rPr lang="en-US" sz="2000" b="1" dirty="0">
                <a:solidFill>
                  <a:schemeClr val="tx1"/>
                </a:solidFill>
                <a:latin typeface="Arial Nova" panose="020B0504020202020204" pitchFamily="34" charset="0"/>
              </a:rPr>
              <a:t>By dealing with brands that offer gadgets and direct billing, we are empowering our customers to stay connected to the world in a more convenient way</a:t>
            </a:r>
            <a:endParaRPr lang="en-IN" sz="2000" b="1" dirty="0">
              <a:solidFill>
                <a:schemeClr val="tx1"/>
              </a:solidFill>
              <a:latin typeface="Arial Nova" panose="020B0504020202020204" pitchFamily="34" charset="0"/>
            </a:endParaRPr>
          </a:p>
        </p:txBody>
      </p:sp>
      <p:sp>
        <p:nvSpPr>
          <p:cNvPr id="4" name="Slide Number Placeholder 3">
            <a:extLst>
              <a:ext uri="{FF2B5EF4-FFF2-40B4-BE49-F238E27FC236}">
                <a16:creationId xmlns:a16="http://schemas.microsoft.com/office/drawing/2014/main" id="{8DE28B0C-A5BD-0C9F-64E6-2C54EEC03191}"/>
              </a:ext>
            </a:extLst>
          </p:cNvPr>
          <p:cNvSpPr>
            <a:spLocks noGrp="1"/>
          </p:cNvSpPr>
          <p:nvPr>
            <p:ph type="sldNum" sz="quarter" idx="12"/>
          </p:nvPr>
        </p:nvSpPr>
        <p:spPr/>
        <p:txBody>
          <a:bodyPr/>
          <a:lstStyle/>
          <a:p>
            <a:fld id="{FE024F78-56A6-7740-B68D-8D4D026EDF3F}" type="slidenum">
              <a:rPr lang="en-US" smtClean="0"/>
              <a:pPr/>
              <a:t>14</a:t>
            </a:fld>
            <a:endParaRPr lang="en-US" dirty="0"/>
          </a:p>
        </p:txBody>
      </p:sp>
      <p:pic>
        <p:nvPicPr>
          <p:cNvPr id="5" name="Picture 8" descr="bhargaviimani&amp;consultants - ZEBRONICS">
            <a:extLst>
              <a:ext uri="{FF2B5EF4-FFF2-40B4-BE49-F238E27FC236}">
                <a16:creationId xmlns:a16="http://schemas.microsoft.com/office/drawing/2014/main" id="{4B1D4C37-7EF5-8F2D-3543-196F5E86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095" y="3807582"/>
            <a:ext cx="1982624" cy="1264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opular Headphones And Speakers Maker boAt To Shift Majority ...">
            <a:extLst>
              <a:ext uri="{FF2B5EF4-FFF2-40B4-BE49-F238E27FC236}">
                <a16:creationId xmlns:a16="http://schemas.microsoft.com/office/drawing/2014/main" id="{DBC8BF50-7450-ADD2-660A-1E006E1C1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243" y="2058662"/>
            <a:ext cx="2489837" cy="1497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API POLA">
            <a:extLst>
              <a:ext uri="{FF2B5EF4-FFF2-40B4-BE49-F238E27FC236}">
                <a16:creationId xmlns:a16="http://schemas.microsoft.com/office/drawing/2014/main" id="{FF816842-80CE-08E5-75AB-68FA3AA37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560" y="3872854"/>
            <a:ext cx="1786071" cy="1231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talker Wireless Earbuds">
            <a:extLst>
              <a:ext uri="{FF2B5EF4-FFF2-40B4-BE49-F238E27FC236}">
                <a16:creationId xmlns:a16="http://schemas.microsoft.com/office/drawing/2014/main" id="{0E1847F7-D43A-98E1-18F3-B5ECD0840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779" y="5261786"/>
            <a:ext cx="3128632" cy="1085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Noise Logo | Vector logo, ? logo, Noise">
            <a:extLst>
              <a:ext uri="{FF2B5EF4-FFF2-40B4-BE49-F238E27FC236}">
                <a16:creationId xmlns:a16="http://schemas.microsoft.com/office/drawing/2014/main" id="{B60D2EB8-8725-1618-1A88-3791E04BEF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8762" y="2079807"/>
            <a:ext cx="3147666" cy="10090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Fire-Boltt - YouTube">
            <a:extLst>
              <a:ext uri="{FF2B5EF4-FFF2-40B4-BE49-F238E27FC236}">
                <a16:creationId xmlns:a16="http://schemas.microsoft.com/office/drawing/2014/main" id="{19BB608C-BA16-277A-D39C-7BA106340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399" y="3870635"/>
            <a:ext cx="1982624" cy="11799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Mivi Projects | Photos, videos, logos, illustrations and ...">
            <a:extLst>
              <a:ext uri="{FF2B5EF4-FFF2-40B4-BE49-F238E27FC236}">
                <a16:creationId xmlns:a16="http://schemas.microsoft.com/office/drawing/2014/main" id="{1B178789-5BF8-D006-E856-F2C48707B7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9243" y="3807582"/>
            <a:ext cx="2439416" cy="12315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Pebble | India's fastest growing smart watch brand">
            <a:extLst>
              <a:ext uri="{FF2B5EF4-FFF2-40B4-BE49-F238E27FC236}">
                <a16:creationId xmlns:a16="http://schemas.microsoft.com/office/drawing/2014/main" id="{D7D2603E-D510-ED7E-566B-E9F2C1103E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4453" y="5300591"/>
            <a:ext cx="2439416" cy="10853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arshall Logo PNG Vectors Free Download">
            <a:extLst>
              <a:ext uri="{FF2B5EF4-FFF2-40B4-BE49-F238E27FC236}">
                <a16:creationId xmlns:a16="http://schemas.microsoft.com/office/drawing/2014/main" id="{F16A2104-8C90-9363-F276-7E00682524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399" y="1995311"/>
            <a:ext cx="1982624" cy="16244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JBL Logo PNG vector in SVG, PDF, AI, CDR format">
            <a:extLst>
              <a:ext uri="{FF2B5EF4-FFF2-40B4-BE49-F238E27FC236}">
                <a16:creationId xmlns:a16="http://schemas.microsoft.com/office/drawing/2014/main" id="{BE67A854-9B8E-7F94-094D-B4F38001B7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87821" y="2032855"/>
            <a:ext cx="1982624" cy="158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3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FE16-2C5B-2C4E-D3A5-BB8245EBBDBE}"/>
              </a:ext>
            </a:extLst>
          </p:cNvPr>
          <p:cNvSpPr>
            <a:spLocks noGrp="1"/>
          </p:cNvSpPr>
          <p:nvPr>
            <p:ph type="title"/>
          </p:nvPr>
        </p:nvSpPr>
        <p:spPr>
          <a:xfrm>
            <a:off x="1424707" y="420210"/>
            <a:ext cx="9404836" cy="1387232"/>
          </a:xfrm>
        </p:spPr>
        <p:txBody>
          <a:bodyPr/>
          <a:lstStyle/>
          <a:p>
            <a:r>
              <a:rPr lang="en-US" sz="2400" b="1" dirty="0">
                <a:latin typeface="Arial Narrow" panose="020B0606020202030204" pitchFamily="34" charset="0"/>
              </a:rPr>
              <a:t>Experience the magic of entertainment with our exquisite range of brands specializing in television and audio products.</a:t>
            </a:r>
            <a:endParaRPr lang="en-IN" sz="2000" b="1"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8DE28B0C-A5BD-0C9F-64E6-2C54EEC03191}"/>
              </a:ext>
            </a:extLst>
          </p:cNvPr>
          <p:cNvSpPr>
            <a:spLocks noGrp="1"/>
          </p:cNvSpPr>
          <p:nvPr>
            <p:ph type="sldNum" sz="quarter" idx="12"/>
          </p:nvPr>
        </p:nvSpPr>
        <p:spPr/>
        <p:txBody>
          <a:bodyPr/>
          <a:lstStyle/>
          <a:p>
            <a:fld id="{FE024F78-56A6-7740-B68D-8D4D026EDF3F}" type="slidenum">
              <a:rPr lang="en-US" smtClean="0"/>
              <a:pPr/>
              <a:t>15</a:t>
            </a:fld>
            <a:endParaRPr lang="en-US" dirty="0"/>
          </a:p>
        </p:txBody>
      </p:sp>
      <p:pic>
        <p:nvPicPr>
          <p:cNvPr id="3" name="Picture 10" descr="Haier Logo and symbol, meaning, history, PNG, brand">
            <a:extLst>
              <a:ext uri="{FF2B5EF4-FFF2-40B4-BE49-F238E27FC236}">
                <a16:creationId xmlns:a16="http://schemas.microsoft.com/office/drawing/2014/main" id="{4F14978B-331E-0721-7D31-D12855541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695" y="2446253"/>
            <a:ext cx="2205652" cy="14447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a:extLst>
              <a:ext uri="{FF2B5EF4-FFF2-40B4-BE49-F238E27FC236}">
                <a16:creationId xmlns:a16="http://schemas.microsoft.com/office/drawing/2014/main" id="{9AD32292-A733-4B97-AE68-E0173644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94" y="2370349"/>
            <a:ext cx="1723033" cy="17884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Saregama Carvaan Musicbar | Powerful Soundbar With Pre-loaded Songs, FM,  Bluetooth">
            <a:extLst>
              <a:ext uri="{FF2B5EF4-FFF2-40B4-BE49-F238E27FC236}">
                <a16:creationId xmlns:a16="http://schemas.microsoft.com/office/drawing/2014/main" id="{D5B04512-47BA-BDBE-9FF2-2874503B5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640" y="4810171"/>
            <a:ext cx="2652182" cy="9678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MI Customer Service, Xiaomi Head Office, &amp; Service Center Details - FBS">
            <a:extLst>
              <a:ext uri="{FF2B5EF4-FFF2-40B4-BE49-F238E27FC236}">
                <a16:creationId xmlns:a16="http://schemas.microsoft.com/office/drawing/2014/main" id="{D2850C32-AB7B-4463-B699-344789F7C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707" y="4265635"/>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Sony India | Latest Technology News | Electronics | Entertainment">
            <a:extLst>
              <a:ext uri="{FF2B5EF4-FFF2-40B4-BE49-F238E27FC236}">
                <a16:creationId xmlns:a16="http://schemas.microsoft.com/office/drawing/2014/main" id="{476641F7-ADD6-548F-065D-945A7A6034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413" y="1938481"/>
            <a:ext cx="2652181" cy="265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8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F08D-40BD-F987-D27A-8DABC2247E55}"/>
              </a:ext>
            </a:extLst>
          </p:cNvPr>
          <p:cNvSpPr>
            <a:spLocks noGrp="1"/>
          </p:cNvSpPr>
          <p:nvPr>
            <p:ph type="title"/>
          </p:nvPr>
        </p:nvSpPr>
        <p:spPr/>
        <p:txBody>
          <a:bodyPr/>
          <a:lstStyle/>
          <a:p>
            <a:pPr algn="ctr"/>
            <a:r>
              <a:rPr lang="en-US" dirty="0">
                <a:solidFill>
                  <a:schemeClr val="accent3"/>
                </a:solidFill>
              </a:rPr>
              <a:t>NO.1 SERVICE</a:t>
            </a:r>
            <a:endParaRPr lang="en-IN" dirty="0">
              <a:solidFill>
                <a:schemeClr val="accent3"/>
              </a:solidFill>
            </a:endParaRPr>
          </a:p>
        </p:txBody>
      </p:sp>
      <p:sp>
        <p:nvSpPr>
          <p:cNvPr id="4" name="Slide Number Placeholder 3">
            <a:extLst>
              <a:ext uri="{FF2B5EF4-FFF2-40B4-BE49-F238E27FC236}">
                <a16:creationId xmlns:a16="http://schemas.microsoft.com/office/drawing/2014/main" id="{03B4EBBD-6066-B626-6CB2-E161D2749414}"/>
              </a:ext>
            </a:extLst>
          </p:cNvPr>
          <p:cNvSpPr>
            <a:spLocks noGrp="1"/>
          </p:cNvSpPr>
          <p:nvPr>
            <p:ph type="sldNum" sz="quarter" idx="12"/>
          </p:nvPr>
        </p:nvSpPr>
        <p:spPr/>
        <p:txBody>
          <a:bodyPr/>
          <a:lstStyle/>
          <a:p>
            <a:fld id="{FE024F78-56A6-7740-B68D-8D4D026EDF3F}" type="slidenum">
              <a:rPr lang="en-US" smtClean="0"/>
              <a:pPr/>
              <a:t>16</a:t>
            </a:fld>
            <a:endParaRPr lang="en-US" dirty="0"/>
          </a:p>
        </p:txBody>
      </p:sp>
      <p:sp>
        <p:nvSpPr>
          <p:cNvPr id="5" name="Content Placeholder 2">
            <a:extLst>
              <a:ext uri="{FF2B5EF4-FFF2-40B4-BE49-F238E27FC236}">
                <a16:creationId xmlns:a16="http://schemas.microsoft.com/office/drawing/2014/main" id="{5A63A7B4-67EA-EA97-86B9-1F59866852C4}"/>
              </a:ext>
            </a:extLst>
          </p:cNvPr>
          <p:cNvSpPr txBox="1">
            <a:spLocks/>
          </p:cNvSpPr>
          <p:nvPr/>
        </p:nvSpPr>
        <p:spPr>
          <a:xfrm>
            <a:off x="3985963" y="2665640"/>
            <a:ext cx="7420819" cy="24064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Our logo encapsulates our commitment to providing the best service, and it serves as a constant reminder of our goal to inspire and exceed expectations.</a:t>
            </a:r>
            <a:endParaRPr lang="en-IN" dirty="0">
              <a:solidFill>
                <a:schemeClr val="bg1"/>
              </a:solidFill>
              <a:latin typeface="Times New Roman" panose="02020603050405020304" pitchFamily="18" charset="0"/>
              <a:cs typeface="Times New Roman" panose="02020603050405020304" pitchFamily="18" charset="0"/>
            </a:endParaRPr>
          </a:p>
        </p:txBody>
      </p:sp>
      <p:pic>
        <p:nvPicPr>
          <p:cNvPr id="6" name="Picture 2" descr="Mobile Repair Logo - Free Vectors &amp; PSDs to Download">
            <a:extLst>
              <a:ext uri="{FF2B5EF4-FFF2-40B4-BE49-F238E27FC236}">
                <a16:creationId xmlns:a16="http://schemas.microsoft.com/office/drawing/2014/main" id="{19FB4549-3933-3279-18AD-DBE170025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63" y="2435232"/>
            <a:ext cx="3200497" cy="320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5078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6FBA-843C-4FF3-26EC-CC14EF0C0680}"/>
              </a:ext>
            </a:extLst>
          </p:cNvPr>
          <p:cNvSpPr>
            <a:spLocks noGrp="1"/>
          </p:cNvSpPr>
          <p:nvPr>
            <p:ph type="title"/>
          </p:nvPr>
        </p:nvSpPr>
        <p:spPr/>
        <p:txBody>
          <a:bodyPr/>
          <a:lstStyle/>
          <a:p>
            <a:pPr algn="ctr"/>
            <a:r>
              <a:rPr lang="en-US" dirty="0">
                <a:solidFill>
                  <a:schemeClr val="accent3"/>
                </a:solidFill>
              </a:rPr>
              <a:t>INNOVATIVE GADGETS</a:t>
            </a:r>
            <a:endParaRPr lang="en-IN" dirty="0">
              <a:solidFill>
                <a:schemeClr val="accent3"/>
              </a:solidFill>
            </a:endParaRPr>
          </a:p>
        </p:txBody>
      </p:sp>
      <p:sp>
        <p:nvSpPr>
          <p:cNvPr id="3" name="Content Placeholder 2">
            <a:extLst>
              <a:ext uri="{FF2B5EF4-FFF2-40B4-BE49-F238E27FC236}">
                <a16:creationId xmlns:a16="http://schemas.microsoft.com/office/drawing/2014/main" id="{9DEFB21D-DEBB-E896-CFD7-57ACD0344EE1}"/>
              </a:ext>
            </a:extLst>
          </p:cNvPr>
          <p:cNvSpPr>
            <a:spLocks noGrp="1"/>
          </p:cNvSpPr>
          <p:nvPr>
            <p:ph sz="quarter" idx="31"/>
          </p:nvPr>
        </p:nvSpPr>
        <p:spPr>
          <a:xfrm>
            <a:off x="3464168" y="4756641"/>
            <a:ext cx="8054995" cy="1099038"/>
          </a:xfrm>
        </p:spPr>
        <p:txBody>
          <a:bodyPr/>
          <a:lstStyle/>
          <a:p>
            <a:r>
              <a:rPr lang="en-US" sz="2000" dirty="0">
                <a:latin typeface="Times New Roman" panose="02020603050405020304" pitchFamily="18" charset="0"/>
                <a:cs typeface="Times New Roman" panose="02020603050405020304" pitchFamily="18" charset="0"/>
              </a:rPr>
              <a:t>In the upcoming financial year, we will be investing in innovative gadgets that will pave the way for a brighter and more advanced future.</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7B13F0A-6029-7E36-0768-24E983FC8BEA}"/>
              </a:ext>
            </a:extLst>
          </p:cNvPr>
          <p:cNvSpPr>
            <a:spLocks noGrp="1"/>
          </p:cNvSpPr>
          <p:nvPr>
            <p:ph type="sldNum" sz="quarter" idx="12"/>
          </p:nvPr>
        </p:nvSpPr>
        <p:spPr/>
        <p:txBody>
          <a:bodyPr/>
          <a:lstStyle/>
          <a:p>
            <a:fld id="{FE024F78-56A6-7740-B68D-8D4D026EDF3F}" type="slidenum">
              <a:rPr lang="en-US" smtClean="0"/>
              <a:pPr/>
              <a:t>17</a:t>
            </a:fld>
            <a:endParaRPr lang="en-US" dirty="0"/>
          </a:p>
        </p:txBody>
      </p:sp>
      <p:pic>
        <p:nvPicPr>
          <p:cNvPr id="5" name="Picture 2" descr="Apple Vision Pro 2, Apple, Vision, Vision Protection PNG ...">
            <a:extLst>
              <a:ext uri="{FF2B5EF4-FFF2-40B4-BE49-F238E27FC236}">
                <a16:creationId xmlns:a16="http://schemas.microsoft.com/office/drawing/2014/main" id="{91DABCF8-EBBA-DB5A-627A-C861960E2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001" y="160253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7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60D053B-A40A-3228-B6D5-3371B9EE2E56}"/>
              </a:ext>
            </a:extLst>
          </p:cNvPr>
          <p:cNvSpPr>
            <a:spLocks noGrp="1"/>
          </p:cNvSpPr>
          <p:nvPr>
            <p:ph type="subTitle" idx="1"/>
          </p:nvPr>
        </p:nvSpPr>
        <p:spPr>
          <a:xfrm>
            <a:off x="1121969" y="3727939"/>
            <a:ext cx="10140978" cy="1854395"/>
          </a:xfrm>
        </p:spPr>
        <p:txBody>
          <a:bodyPr/>
          <a:lstStyle/>
          <a:p>
            <a:r>
              <a:rPr lang="en-US"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SKY MOBILES &amp; ELECTRONICS FRANCHISE DETAILS</a:t>
            </a:r>
          </a:p>
          <a:p>
            <a:endParaRPr lang="en-IN"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6A971A9-0C5C-DDFC-67F9-2E5A55F12F67}"/>
              </a:ext>
            </a:extLst>
          </p:cNvPr>
          <p:cNvSpPr>
            <a:spLocks noGrp="1"/>
          </p:cNvSpPr>
          <p:nvPr>
            <p:ph type="sldNum" sz="quarter" idx="12"/>
          </p:nvPr>
        </p:nvSpPr>
        <p:spPr/>
        <p:txBody>
          <a:bodyPr/>
          <a:lstStyle/>
          <a:p>
            <a:fld id="{FE024F78-56A6-7740-B68D-8D4D026EDF3F}" type="slidenum">
              <a:rPr lang="en-US" smtClean="0"/>
              <a:pPr/>
              <a:t>18</a:t>
            </a:fld>
            <a:endParaRPr lang="en-US" dirty="0"/>
          </a:p>
        </p:txBody>
      </p:sp>
      <p:pic>
        <p:nvPicPr>
          <p:cNvPr id="5" name="Picture 4">
            <a:extLst>
              <a:ext uri="{FF2B5EF4-FFF2-40B4-BE49-F238E27FC236}">
                <a16:creationId xmlns:a16="http://schemas.microsoft.com/office/drawing/2014/main" id="{DD24D097-D4E1-A930-0D4B-2E47768C0FEC}"/>
              </a:ext>
            </a:extLst>
          </p:cNvPr>
          <p:cNvPicPr>
            <a:picLocks noChangeAspect="1"/>
          </p:cNvPicPr>
          <p:nvPr/>
        </p:nvPicPr>
        <p:blipFill>
          <a:blip r:embed="rId3"/>
          <a:stretch>
            <a:fillRect/>
          </a:stretch>
        </p:blipFill>
        <p:spPr>
          <a:xfrm>
            <a:off x="4322574" y="445167"/>
            <a:ext cx="3344318" cy="3344318"/>
          </a:xfrm>
          <a:prstGeom prst="rect">
            <a:avLst/>
          </a:prstGeom>
        </p:spPr>
      </p:pic>
    </p:spTree>
    <p:extLst>
      <p:ext uri="{BB962C8B-B14F-4D97-AF65-F5344CB8AC3E}">
        <p14:creationId xmlns:p14="http://schemas.microsoft.com/office/powerpoint/2010/main" val="2808922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ADDC-5CAF-E91D-7F1A-3B5A0528EBBB}"/>
              </a:ext>
            </a:extLst>
          </p:cNvPr>
          <p:cNvSpPr>
            <a:spLocks noGrp="1"/>
          </p:cNvSpPr>
          <p:nvPr>
            <p:ph type="title"/>
          </p:nvPr>
        </p:nvSpPr>
        <p:spPr/>
        <p:txBody>
          <a:bodyPr/>
          <a:lstStyle/>
          <a:p>
            <a:r>
              <a:rPr lang="en-US" dirty="0">
                <a:solidFill>
                  <a:schemeClr val="accent3"/>
                </a:solidFill>
              </a:rPr>
              <a:t>What is a franchise</a:t>
            </a:r>
            <a:r>
              <a:rPr lang="en-US" dirty="0">
                <a:solidFill>
                  <a:schemeClr val="accent3"/>
                </a:solidFill>
                <a:latin typeface="Algerian" panose="04020705040A02060702" pitchFamily="82" charset="0"/>
              </a:rPr>
              <a:t>?</a:t>
            </a:r>
            <a:endParaRPr lang="en-IN" dirty="0">
              <a:solidFill>
                <a:schemeClr val="accent3"/>
              </a:solidFill>
            </a:endParaRPr>
          </a:p>
        </p:txBody>
      </p:sp>
      <p:sp>
        <p:nvSpPr>
          <p:cNvPr id="4" name="Slide Number Placeholder 3">
            <a:extLst>
              <a:ext uri="{FF2B5EF4-FFF2-40B4-BE49-F238E27FC236}">
                <a16:creationId xmlns:a16="http://schemas.microsoft.com/office/drawing/2014/main" id="{F3C12594-143F-580E-A8F8-803083822F93}"/>
              </a:ext>
            </a:extLst>
          </p:cNvPr>
          <p:cNvSpPr>
            <a:spLocks noGrp="1"/>
          </p:cNvSpPr>
          <p:nvPr>
            <p:ph type="sldNum" sz="quarter" idx="12"/>
          </p:nvPr>
        </p:nvSpPr>
        <p:spPr/>
        <p:txBody>
          <a:bodyPr/>
          <a:lstStyle/>
          <a:p>
            <a:fld id="{FE024F78-56A6-7740-B68D-8D4D026EDF3F}" type="slidenum">
              <a:rPr lang="en-US" smtClean="0"/>
              <a:pPr/>
              <a:t>19</a:t>
            </a:fld>
            <a:endParaRPr lang="en-US" dirty="0"/>
          </a:p>
        </p:txBody>
      </p:sp>
      <p:sp>
        <p:nvSpPr>
          <p:cNvPr id="5" name="Content Placeholder 2">
            <a:extLst>
              <a:ext uri="{FF2B5EF4-FFF2-40B4-BE49-F238E27FC236}">
                <a16:creationId xmlns:a16="http://schemas.microsoft.com/office/drawing/2014/main" id="{D75F1773-5E11-44CF-A10C-6D6972817267}"/>
              </a:ext>
            </a:extLst>
          </p:cNvPr>
          <p:cNvSpPr txBox="1">
            <a:spLocks/>
          </p:cNvSpPr>
          <p:nvPr/>
        </p:nvSpPr>
        <p:spPr>
          <a:xfrm>
            <a:off x="3825139" y="2481374"/>
            <a:ext cx="7682648" cy="303285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t> </a:t>
            </a:r>
            <a:r>
              <a:rPr lang="en-US" dirty="0">
                <a:solidFill>
                  <a:schemeClr val="bg1"/>
                </a:solidFill>
                <a:latin typeface="Times New Roman" panose="02020603050405020304" pitchFamily="18" charset="0"/>
                <a:cs typeface="Times New Roman" panose="02020603050405020304" pitchFamily="18" charset="0"/>
              </a:rPr>
              <a:t>Franchising is a business model in which an individual purchases the right to use the trademark, branding, and business system of an established company.</a:t>
            </a:r>
          </a:p>
        </p:txBody>
      </p:sp>
      <p:pic>
        <p:nvPicPr>
          <p:cNvPr id="6" name="Picture 2" descr="Franchise Logo Stock Illustrations – 461 Franchise Logo ...">
            <a:extLst>
              <a:ext uri="{FF2B5EF4-FFF2-40B4-BE49-F238E27FC236}">
                <a16:creationId xmlns:a16="http://schemas.microsoft.com/office/drawing/2014/main" id="{42FB1E55-3D07-A017-8795-603C73DFB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90751"/>
            <a:ext cx="2843331" cy="284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560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2"/>
            </a:gs>
            <a:gs pos="81000">
              <a:schemeClr val="accent6"/>
            </a:gs>
            <a:gs pos="55000">
              <a:srgbClr val="02090E"/>
            </a:gs>
            <a:gs pos="14000">
              <a:schemeClr val="accent4">
                <a:lumMod val="75000"/>
              </a:schemeClr>
            </a:gs>
            <a:gs pos="0">
              <a:schemeClr val="accent4"/>
            </a:gs>
          </a:gsLst>
          <a:lin ang="2700000" scaled="1"/>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2458FF-0D0C-4ACC-C6FB-103BC0BADCCD}"/>
              </a:ext>
            </a:extLst>
          </p:cNvPr>
          <p:cNvSpPr>
            <a:spLocks noGrp="1"/>
          </p:cNvSpPr>
          <p:nvPr>
            <p:ph type="title"/>
          </p:nvPr>
        </p:nvSpPr>
        <p:spPr/>
        <p:txBody>
          <a:bodyPr/>
          <a:lstStyle/>
          <a:p>
            <a:r>
              <a:rPr lang="en-US" dirty="0"/>
              <a:t>Agenda</a:t>
            </a:r>
          </a:p>
        </p:txBody>
      </p:sp>
      <p:sp>
        <p:nvSpPr>
          <p:cNvPr id="31" name="Text Placeholder 3">
            <a:extLst>
              <a:ext uri="{FF2B5EF4-FFF2-40B4-BE49-F238E27FC236}">
                <a16:creationId xmlns:a16="http://schemas.microsoft.com/office/drawing/2014/main" id="{F1239C0E-3F39-787D-0FC3-6B7C9BA37E8F}"/>
              </a:ext>
            </a:extLst>
          </p:cNvPr>
          <p:cNvSpPr>
            <a:spLocks noGrp="1"/>
          </p:cNvSpPr>
          <p:nvPr>
            <p:ph sz="quarter" idx="10"/>
          </p:nvPr>
        </p:nvSpPr>
        <p:spPr>
          <a:xfrm>
            <a:off x="697524" y="2957172"/>
            <a:ext cx="4466504" cy="3405187"/>
          </a:xfrm>
        </p:spPr>
        <p:txBody>
          <a:bodyPr anchor="t"/>
          <a:lstStyle/>
          <a:p>
            <a:pPr marL="285750" indent="-285750">
              <a:buFont typeface="Wingdings" panose="05000000000000000000" pitchFamily="2" charset="2"/>
              <a:buChar char="Ø"/>
            </a:pPr>
            <a:r>
              <a:rPr lang="en-US" dirty="0"/>
              <a:t>SKY MOBILE &amp; ELECTRONICS INFO.</a:t>
            </a:r>
          </a:p>
          <a:p>
            <a:pPr marL="285750" indent="-285750">
              <a:buFont typeface="Wingdings" panose="05000000000000000000" pitchFamily="2" charset="2"/>
              <a:buChar char="Ø"/>
            </a:pPr>
            <a:r>
              <a:rPr lang="en-US" dirty="0"/>
              <a:t> SKY MOBILES &amp; ELECTRONICS AND SALES INFO.</a:t>
            </a:r>
          </a:p>
          <a:p>
            <a:pPr marL="285750" indent="-285750">
              <a:buFont typeface="Wingdings" panose="05000000000000000000" pitchFamily="2" charset="2"/>
              <a:buChar char="Ø"/>
            </a:pPr>
            <a:r>
              <a:rPr lang="en-US" dirty="0"/>
              <a:t> SKY MOBILES &amp; ELECTRONICS FRANCISEE DETAILS.</a:t>
            </a:r>
            <a:endParaRPr lang="en-IN" dirty="0"/>
          </a:p>
        </p:txBody>
      </p:sp>
    </p:spTree>
    <p:extLst>
      <p:ext uri="{BB962C8B-B14F-4D97-AF65-F5344CB8AC3E}">
        <p14:creationId xmlns:p14="http://schemas.microsoft.com/office/powerpoint/2010/main" val="14601593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1B40-A70E-A56A-9062-7D5BFCEA9777}"/>
              </a:ext>
            </a:extLst>
          </p:cNvPr>
          <p:cNvSpPr>
            <a:spLocks noGrp="1"/>
          </p:cNvSpPr>
          <p:nvPr>
            <p:ph type="title"/>
          </p:nvPr>
        </p:nvSpPr>
        <p:spPr/>
        <p:txBody>
          <a:bodyPr/>
          <a:lstStyle/>
          <a:p>
            <a:pPr algn="ctr"/>
            <a:r>
              <a:rPr lang="en-US" dirty="0">
                <a:solidFill>
                  <a:schemeClr val="accent3"/>
                </a:solidFill>
              </a:rPr>
              <a:t>Franchisee statistics</a:t>
            </a:r>
            <a:r>
              <a:rPr lang="en-US" dirty="0">
                <a:solidFill>
                  <a:schemeClr val="bg1">
                    <a:lumMod val="95000"/>
                    <a:lumOff val="5000"/>
                  </a:schemeClr>
                </a:solidFill>
              </a:rPr>
              <a:t>.</a:t>
            </a:r>
            <a:endParaRPr lang="en-IN" dirty="0"/>
          </a:p>
        </p:txBody>
      </p:sp>
      <p:sp>
        <p:nvSpPr>
          <p:cNvPr id="3" name="Content Placeholder 2">
            <a:extLst>
              <a:ext uri="{FF2B5EF4-FFF2-40B4-BE49-F238E27FC236}">
                <a16:creationId xmlns:a16="http://schemas.microsoft.com/office/drawing/2014/main" id="{20BCF5B7-FFB4-B8C6-36C3-33A72C842398}"/>
              </a:ext>
            </a:extLst>
          </p:cNvPr>
          <p:cNvSpPr>
            <a:spLocks noGrp="1"/>
          </p:cNvSpPr>
          <p:nvPr>
            <p:ph sz="quarter" idx="31"/>
          </p:nvPr>
        </p:nvSpPr>
        <p:spPr/>
        <p:txBody>
          <a:bodyPr/>
          <a:lstStyle/>
          <a:p>
            <a:pPr>
              <a:buFont typeface="Wingdings" panose="05000000000000000000" pitchFamily="2" charset="2"/>
              <a:buChar char="Ø"/>
            </a:pPr>
            <a:r>
              <a:rPr lang="en-US" b="1" dirty="0"/>
              <a:t>Greatest Marketing idea ever.</a:t>
            </a:r>
          </a:p>
          <a:p>
            <a:pPr>
              <a:buFont typeface="Wingdings" panose="05000000000000000000" pitchFamily="2" charset="2"/>
              <a:buChar char="Ø"/>
            </a:pPr>
            <a:r>
              <a:rPr lang="en-US" b="1" dirty="0"/>
              <a:t>Contributes around USD 4.8 TRILLION to the world economy.</a:t>
            </a:r>
          </a:p>
          <a:p>
            <a:pPr>
              <a:buFont typeface="Wingdings" panose="05000000000000000000" pitchFamily="2" charset="2"/>
              <a:buChar char="Ø"/>
            </a:pPr>
            <a:r>
              <a:rPr lang="en-US" b="1" dirty="0"/>
              <a:t>Is about USD 150 BILLION in the Indian market.</a:t>
            </a:r>
          </a:p>
          <a:p>
            <a:pPr>
              <a:buFont typeface="Wingdings" panose="05000000000000000000" pitchFamily="2" charset="2"/>
              <a:buChar char="Ø"/>
            </a:pPr>
            <a:r>
              <a:rPr lang="en-US" b="1" dirty="0"/>
              <a:t> Franchising has witnessed a 25% growth annually.</a:t>
            </a:r>
          </a:p>
          <a:p>
            <a:pPr>
              <a:buFont typeface="Wingdings" panose="05000000000000000000" pitchFamily="2" charset="2"/>
              <a:buChar char="Ø"/>
            </a:pPr>
            <a:r>
              <a:rPr lang="en-IN" b="1" dirty="0"/>
              <a:t> 2.5 lac Business format franchise across India.</a:t>
            </a:r>
          </a:p>
          <a:p>
            <a:pPr>
              <a:buFont typeface="Wingdings" panose="05000000000000000000" pitchFamily="2" charset="2"/>
              <a:buChar char="Ø"/>
            </a:pPr>
            <a:r>
              <a:rPr lang="en-IN" b="1" dirty="0"/>
              <a:t> 60% of </a:t>
            </a:r>
            <a:r>
              <a:rPr lang="en-US" b="1" dirty="0"/>
              <a:t>Entrepreneurs in India are 1</a:t>
            </a:r>
            <a:r>
              <a:rPr lang="en-US" b="1" baseline="30000" dirty="0"/>
              <a:t>St</a:t>
            </a:r>
            <a:r>
              <a:rPr lang="en-US" b="1" dirty="0"/>
              <a:t> generation entrepreneurs.</a:t>
            </a:r>
            <a:endParaRPr lang="en-IN" b="1" dirty="0"/>
          </a:p>
          <a:p>
            <a:endParaRPr lang="en-IN" dirty="0"/>
          </a:p>
        </p:txBody>
      </p:sp>
      <p:sp>
        <p:nvSpPr>
          <p:cNvPr id="4" name="Slide Number Placeholder 3">
            <a:extLst>
              <a:ext uri="{FF2B5EF4-FFF2-40B4-BE49-F238E27FC236}">
                <a16:creationId xmlns:a16="http://schemas.microsoft.com/office/drawing/2014/main" id="{93E724F5-D673-F48C-D631-6E6A739EB924}"/>
              </a:ext>
            </a:extLst>
          </p:cNvPr>
          <p:cNvSpPr>
            <a:spLocks noGrp="1"/>
          </p:cNvSpPr>
          <p:nvPr>
            <p:ph type="sldNum" sz="quarter" idx="12"/>
          </p:nvPr>
        </p:nvSpPr>
        <p:spPr/>
        <p:txBody>
          <a:bodyPr/>
          <a:lstStyle/>
          <a:p>
            <a:fld id="{FE024F78-56A6-7740-B68D-8D4D026EDF3F}" type="slidenum">
              <a:rPr lang="en-US" smtClean="0"/>
              <a:pPr/>
              <a:t>20</a:t>
            </a:fld>
            <a:endParaRPr lang="en-US" dirty="0"/>
          </a:p>
        </p:txBody>
      </p:sp>
      <p:pic>
        <p:nvPicPr>
          <p:cNvPr id="5" name="Picture 2" descr="Statistics Logo Vector Art, Icons, and Graphics for Free ...">
            <a:extLst>
              <a:ext uri="{FF2B5EF4-FFF2-40B4-BE49-F238E27FC236}">
                <a16:creationId xmlns:a16="http://schemas.microsoft.com/office/drawing/2014/main" id="{4428CCD2-0CB7-C6BF-278B-2DE6BDBD6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78" y="2470150"/>
            <a:ext cx="2858913" cy="228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1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817D9-2DC4-E248-5FA5-752D77EF80BB}"/>
              </a:ext>
            </a:extLst>
          </p:cNvPr>
          <p:cNvSpPr>
            <a:spLocks noGrp="1"/>
          </p:cNvSpPr>
          <p:nvPr>
            <p:ph type="sldNum" sz="quarter" idx="12"/>
          </p:nvPr>
        </p:nvSpPr>
        <p:spPr/>
        <p:txBody>
          <a:bodyPr/>
          <a:lstStyle/>
          <a:p>
            <a:fld id="{FE024F78-56A6-7740-B68D-8D4D026EDF3F}" type="slidenum">
              <a:rPr lang="en-US" smtClean="0"/>
              <a:pPr/>
              <a:t>21</a:t>
            </a:fld>
            <a:endParaRPr lang="en-US" dirty="0"/>
          </a:p>
        </p:txBody>
      </p:sp>
      <p:sp>
        <p:nvSpPr>
          <p:cNvPr id="6" name="TextBox 5">
            <a:extLst>
              <a:ext uri="{FF2B5EF4-FFF2-40B4-BE49-F238E27FC236}">
                <a16:creationId xmlns:a16="http://schemas.microsoft.com/office/drawing/2014/main" id="{3A907773-AE5B-60BA-B82E-038E33961561}"/>
              </a:ext>
            </a:extLst>
          </p:cNvPr>
          <p:cNvSpPr txBox="1"/>
          <p:nvPr/>
        </p:nvSpPr>
        <p:spPr>
          <a:xfrm>
            <a:off x="581758" y="1520952"/>
            <a:ext cx="11368453" cy="4455322"/>
          </a:xfrm>
          <a:prstGeom prst="rect">
            <a:avLst/>
          </a:prstGeom>
          <a:noFill/>
        </p:spPr>
        <p:txBody>
          <a:bodyPr wrap="square">
            <a:spAutoFit/>
          </a:bodyPr>
          <a:lstStyle/>
          <a:p>
            <a:pPr>
              <a:lnSpc>
                <a:spcPct val="150000"/>
              </a:lnSpc>
              <a:buFont typeface="Wingdings" panose="05000000000000000000" pitchFamily="2" charset="2"/>
              <a:buChar char="Ø"/>
            </a:pPr>
            <a:r>
              <a:rPr lang="en-US" sz="2400" dirty="0">
                <a:solidFill>
                  <a:schemeClr val="bg1"/>
                </a:solidFill>
              </a:rPr>
              <a:t>Please note that all communicated discounts will be given on the respective bills themselves without any exceptions.</a:t>
            </a:r>
          </a:p>
          <a:p>
            <a:pPr>
              <a:lnSpc>
                <a:spcPct val="150000"/>
              </a:lnSpc>
              <a:buFont typeface="Wingdings" panose="05000000000000000000" pitchFamily="2" charset="2"/>
              <a:buChar char="Ø"/>
            </a:pPr>
            <a:r>
              <a:rPr lang="en-US" sz="2400" dirty="0">
                <a:solidFill>
                  <a:schemeClr val="bg1"/>
                </a:solidFill>
              </a:rPr>
              <a:t>It is possible to allocate 80% of the stock to meet the demand from physical stores and 20% of the stock to cater to the needs of online customers.</a:t>
            </a:r>
          </a:p>
          <a:p>
            <a:pPr>
              <a:lnSpc>
                <a:spcPct val="150000"/>
              </a:lnSpc>
              <a:buFont typeface="Wingdings" panose="05000000000000000000" pitchFamily="2" charset="2"/>
              <a:buChar char="Ø"/>
            </a:pPr>
            <a:r>
              <a:rPr lang="en-US" sz="2400" dirty="0">
                <a:solidFill>
                  <a:schemeClr val="bg1"/>
                </a:solidFill>
              </a:rPr>
              <a:t> Mobiles that have not been sold for 30 days will be replaced with models that are currently in demand, taking their respective values into consideration.</a:t>
            </a:r>
          </a:p>
          <a:p>
            <a:pPr>
              <a:lnSpc>
                <a:spcPct val="150000"/>
              </a:lnSpc>
              <a:buFont typeface="Wingdings" panose="05000000000000000000" pitchFamily="2" charset="2"/>
              <a:buChar char="Ø"/>
            </a:pPr>
            <a:r>
              <a:rPr lang="en-US" sz="2400" dirty="0">
                <a:solidFill>
                  <a:schemeClr val="bg1"/>
                </a:solidFill>
              </a:rPr>
              <a:t> We can provide support for branding and social media activities.</a:t>
            </a:r>
          </a:p>
          <a:p>
            <a:pPr>
              <a:lnSpc>
                <a:spcPct val="150000"/>
              </a:lnSpc>
              <a:buFont typeface="Wingdings" panose="05000000000000000000" pitchFamily="2" charset="2"/>
              <a:buChar char="Ø"/>
            </a:pPr>
            <a:r>
              <a:rPr lang="en-US" sz="2400" dirty="0">
                <a:solidFill>
                  <a:schemeClr val="bg1"/>
                </a:solidFill>
              </a:rPr>
              <a:t>We can assist in implementing brand promoters and reducing staff expenses.</a:t>
            </a:r>
            <a:endParaRPr lang="en-IN" sz="2400" dirty="0">
              <a:solidFill>
                <a:schemeClr val="bg1"/>
              </a:solidFill>
            </a:endParaRPr>
          </a:p>
        </p:txBody>
      </p:sp>
      <p:pic>
        <p:nvPicPr>
          <p:cNvPr id="7" name="Picture 2" descr="Handshake Logo Images – Browse 37,437 Stock Photos, Vectors ...">
            <a:extLst>
              <a:ext uri="{FF2B5EF4-FFF2-40B4-BE49-F238E27FC236}">
                <a16:creationId xmlns:a16="http://schemas.microsoft.com/office/drawing/2014/main" id="{28A09D8B-8781-F281-AD67-577706AD2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696" y="351692"/>
            <a:ext cx="1613630" cy="10433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1B37AEB-C5D4-5661-06FB-A426C3924DAB}"/>
              </a:ext>
            </a:extLst>
          </p:cNvPr>
          <p:cNvSpPr>
            <a:spLocks noGrp="1"/>
          </p:cNvSpPr>
          <p:nvPr>
            <p:ph type="title"/>
          </p:nvPr>
        </p:nvSpPr>
        <p:spPr>
          <a:xfrm>
            <a:off x="581758" y="448407"/>
            <a:ext cx="9905998" cy="1164259"/>
          </a:xfrm>
        </p:spPr>
        <p:txBody>
          <a:bodyPr/>
          <a:lstStyle/>
          <a:p>
            <a:pPr algn="ctr"/>
            <a:r>
              <a:rPr lang="en-US" dirty="0">
                <a:solidFill>
                  <a:schemeClr val="accent3"/>
                </a:solidFill>
              </a:rPr>
              <a:t>Sky franchisees provide benefits for business growth and success.</a:t>
            </a:r>
            <a:endParaRPr lang="en-IN" dirty="0">
              <a:solidFill>
                <a:schemeClr val="accent3"/>
              </a:solidFill>
            </a:endParaRPr>
          </a:p>
        </p:txBody>
      </p:sp>
    </p:spTree>
    <p:extLst>
      <p:ext uri="{BB962C8B-B14F-4D97-AF65-F5344CB8AC3E}">
        <p14:creationId xmlns:p14="http://schemas.microsoft.com/office/powerpoint/2010/main" val="33002045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ECFCA3-CEF5-6732-B2CC-0DDBE0B9C629}"/>
              </a:ext>
            </a:extLst>
          </p:cNvPr>
          <p:cNvSpPr>
            <a:spLocks noGrp="1"/>
          </p:cNvSpPr>
          <p:nvPr>
            <p:ph type="sldNum" sz="quarter" idx="12"/>
          </p:nvPr>
        </p:nvSpPr>
        <p:spPr/>
        <p:txBody>
          <a:bodyPr/>
          <a:lstStyle/>
          <a:p>
            <a:fld id="{FE024F78-56A6-7740-B68D-8D4D026EDF3F}" type="slidenum">
              <a:rPr lang="en-US" smtClean="0"/>
              <a:pPr/>
              <a:t>22</a:t>
            </a:fld>
            <a:endParaRPr lang="en-US" dirty="0"/>
          </a:p>
        </p:txBody>
      </p:sp>
      <p:sp>
        <p:nvSpPr>
          <p:cNvPr id="5" name="Title 1">
            <a:extLst>
              <a:ext uri="{FF2B5EF4-FFF2-40B4-BE49-F238E27FC236}">
                <a16:creationId xmlns:a16="http://schemas.microsoft.com/office/drawing/2014/main" id="{A675E495-32F6-2724-D279-D5C1A38222F4}"/>
              </a:ext>
            </a:extLst>
          </p:cNvPr>
          <p:cNvSpPr txBox="1">
            <a:spLocks/>
          </p:cNvSpPr>
          <p:nvPr/>
        </p:nvSpPr>
        <p:spPr>
          <a:xfrm>
            <a:off x="2417884" y="266677"/>
            <a:ext cx="7159762" cy="565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cap="all" spc="300" baseline="0">
                <a:solidFill>
                  <a:schemeClr val="bg1"/>
                </a:solidFill>
                <a:latin typeface="+mj-lt"/>
                <a:ea typeface="+mj-ea"/>
                <a:cs typeface="Biome" panose="020B0503030204020804" pitchFamily="34" charset="0"/>
              </a:defRPr>
            </a:lvl1pPr>
          </a:lstStyle>
          <a:p>
            <a:r>
              <a:rPr lang="en-US" dirty="0">
                <a:solidFill>
                  <a:schemeClr val="accent3"/>
                </a:solidFill>
              </a:rPr>
              <a:t>SKY FRANCHISE CLUBS</a:t>
            </a:r>
            <a:endParaRPr lang="en-IN" dirty="0">
              <a:solidFill>
                <a:schemeClr val="accent3"/>
              </a:solidFill>
            </a:endParaRPr>
          </a:p>
        </p:txBody>
      </p:sp>
      <p:sp>
        <p:nvSpPr>
          <p:cNvPr id="6" name="TextBox 5">
            <a:extLst>
              <a:ext uri="{FF2B5EF4-FFF2-40B4-BE49-F238E27FC236}">
                <a16:creationId xmlns:a16="http://schemas.microsoft.com/office/drawing/2014/main" id="{99A52218-804C-F1ED-05E5-ACDB09192D3B}"/>
              </a:ext>
            </a:extLst>
          </p:cNvPr>
          <p:cNvSpPr txBox="1"/>
          <p:nvPr/>
        </p:nvSpPr>
        <p:spPr>
          <a:xfrm>
            <a:off x="1448501" y="1016525"/>
            <a:ext cx="2701254" cy="2308324"/>
          </a:xfrm>
          <a:prstGeom prst="rect">
            <a:avLst/>
          </a:prstGeom>
          <a:solidFill>
            <a:srgbClr val="FF0000"/>
          </a:solidFill>
          <a:ln>
            <a:solidFill>
              <a:schemeClr val="bg1"/>
            </a:solidFill>
          </a:ln>
        </p:spPr>
        <p:txBody>
          <a:bodyPr wrap="square" rtlCol="0">
            <a:spAutoFit/>
          </a:bodyPr>
          <a:lstStyle/>
          <a:p>
            <a:pPr algn="ctr"/>
            <a:r>
              <a:rPr lang="en-US" sz="2400" dirty="0">
                <a:solidFill>
                  <a:schemeClr val="bg1"/>
                </a:solidFill>
              </a:rPr>
              <a:t> </a:t>
            </a:r>
            <a:r>
              <a:rPr lang="en-US" sz="2400" b="1" u="sng" dirty="0">
                <a:solidFill>
                  <a:schemeClr val="bg1"/>
                </a:solidFill>
              </a:rPr>
              <a:t>ELITE CLUB</a:t>
            </a:r>
          </a:p>
          <a:p>
            <a:pPr algn="ctr"/>
            <a:r>
              <a:rPr lang="en-US" sz="2400" dirty="0">
                <a:solidFill>
                  <a:schemeClr val="bg1"/>
                </a:solidFill>
              </a:rPr>
              <a:t>30 LAKHS</a:t>
            </a:r>
          </a:p>
          <a:p>
            <a:pPr algn="ctr"/>
            <a:r>
              <a:rPr lang="en-US" sz="2400" dirty="0">
                <a:solidFill>
                  <a:schemeClr val="bg1"/>
                </a:solidFill>
              </a:rPr>
              <a:t>600+ SQ.FT</a:t>
            </a:r>
          </a:p>
          <a:p>
            <a:pPr algn="ctr"/>
            <a:r>
              <a:rPr lang="en-US" sz="2400" dirty="0">
                <a:solidFill>
                  <a:schemeClr val="bg1"/>
                </a:solidFill>
              </a:rPr>
              <a:t>20 FEET FRONTAGE</a:t>
            </a:r>
          </a:p>
          <a:p>
            <a:pPr algn="ctr"/>
            <a:r>
              <a:rPr lang="en-US" sz="2400" dirty="0">
                <a:solidFill>
                  <a:schemeClr val="bg1"/>
                </a:solidFill>
              </a:rPr>
              <a:t>PARKING.</a:t>
            </a:r>
          </a:p>
        </p:txBody>
      </p:sp>
      <p:sp>
        <p:nvSpPr>
          <p:cNvPr id="7" name="TextBox 6">
            <a:extLst>
              <a:ext uri="{FF2B5EF4-FFF2-40B4-BE49-F238E27FC236}">
                <a16:creationId xmlns:a16="http://schemas.microsoft.com/office/drawing/2014/main" id="{AB672283-B2A9-242D-35E2-16DC1367861B}"/>
              </a:ext>
            </a:extLst>
          </p:cNvPr>
          <p:cNvSpPr txBox="1"/>
          <p:nvPr/>
        </p:nvSpPr>
        <p:spPr>
          <a:xfrm>
            <a:off x="4647138" y="1040031"/>
            <a:ext cx="2701254" cy="2123658"/>
          </a:xfrm>
          <a:prstGeom prst="rect">
            <a:avLst/>
          </a:prstGeom>
          <a:solidFill>
            <a:srgbClr val="FFC000"/>
          </a:solidFill>
          <a:ln>
            <a:solidFill>
              <a:schemeClr val="bg1"/>
            </a:solidFill>
          </a:ln>
        </p:spPr>
        <p:txBody>
          <a:bodyPr wrap="square" rtlCol="0">
            <a:spAutoFit/>
          </a:bodyPr>
          <a:lstStyle/>
          <a:p>
            <a:pPr algn="ctr"/>
            <a:r>
              <a:rPr lang="en-US" sz="2400" dirty="0">
                <a:solidFill>
                  <a:schemeClr val="bg1"/>
                </a:solidFill>
              </a:rPr>
              <a:t> </a:t>
            </a:r>
            <a:r>
              <a:rPr lang="en-US" sz="2400" b="1" u="sng" dirty="0">
                <a:solidFill>
                  <a:schemeClr val="bg1"/>
                </a:solidFill>
              </a:rPr>
              <a:t>PLATINUM CLUB</a:t>
            </a:r>
          </a:p>
          <a:p>
            <a:pPr algn="ctr"/>
            <a:r>
              <a:rPr lang="en-US" sz="2000" dirty="0">
                <a:solidFill>
                  <a:schemeClr val="bg1"/>
                </a:solidFill>
              </a:rPr>
              <a:t>50 LAKHS</a:t>
            </a:r>
          </a:p>
          <a:p>
            <a:pPr algn="ctr"/>
            <a:r>
              <a:rPr lang="en-US" sz="2000" dirty="0">
                <a:solidFill>
                  <a:schemeClr val="bg1"/>
                </a:solidFill>
              </a:rPr>
              <a:t>1200+ SQ.FT</a:t>
            </a:r>
          </a:p>
          <a:p>
            <a:pPr algn="ctr"/>
            <a:r>
              <a:rPr lang="en-US" sz="2000" dirty="0">
                <a:solidFill>
                  <a:schemeClr val="bg1"/>
                </a:solidFill>
              </a:rPr>
              <a:t>20 FEET FRONTAGE</a:t>
            </a:r>
          </a:p>
          <a:p>
            <a:pPr algn="ctr"/>
            <a:r>
              <a:rPr lang="en-US" sz="2000" dirty="0">
                <a:solidFill>
                  <a:schemeClr val="bg1"/>
                </a:solidFill>
              </a:rPr>
              <a:t>PARKING</a:t>
            </a:r>
            <a:r>
              <a:rPr lang="en-US" sz="2400" dirty="0">
                <a:solidFill>
                  <a:schemeClr val="bg1"/>
                </a:solidFill>
              </a:rPr>
              <a:t>.</a:t>
            </a:r>
          </a:p>
        </p:txBody>
      </p:sp>
      <p:sp>
        <p:nvSpPr>
          <p:cNvPr id="8" name="TextBox 7">
            <a:extLst>
              <a:ext uri="{FF2B5EF4-FFF2-40B4-BE49-F238E27FC236}">
                <a16:creationId xmlns:a16="http://schemas.microsoft.com/office/drawing/2014/main" id="{91E2382A-EF8B-CBBB-E7C9-18B35819D8EB}"/>
              </a:ext>
            </a:extLst>
          </p:cNvPr>
          <p:cNvSpPr txBox="1"/>
          <p:nvPr/>
        </p:nvSpPr>
        <p:spPr>
          <a:xfrm>
            <a:off x="7768179" y="1040031"/>
            <a:ext cx="2421621" cy="2308324"/>
          </a:xfrm>
          <a:prstGeom prst="rect">
            <a:avLst/>
          </a:prstGeom>
          <a:solidFill>
            <a:schemeClr val="accent4">
              <a:lumMod val="50000"/>
            </a:schemeClr>
          </a:solidFill>
          <a:ln>
            <a:solidFill>
              <a:schemeClr val="bg1"/>
            </a:solidFill>
          </a:ln>
        </p:spPr>
        <p:txBody>
          <a:bodyPr wrap="square" rtlCol="0">
            <a:spAutoFit/>
          </a:bodyPr>
          <a:lstStyle/>
          <a:p>
            <a:pPr algn="ctr"/>
            <a:r>
              <a:rPr lang="en-US" sz="2400" b="1" u="sng" dirty="0">
                <a:solidFill>
                  <a:schemeClr val="bg1"/>
                </a:solidFill>
              </a:rPr>
              <a:t> PRESIDENT CLUB</a:t>
            </a:r>
          </a:p>
          <a:p>
            <a:pPr algn="ctr"/>
            <a:r>
              <a:rPr lang="en-US" sz="2400" dirty="0">
                <a:solidFill>
                  <a:schemeClr val="bg1"/>
                </a:solidFill>
              </a:rPr>
              <a:t>1CRORE</a:t>
            </a:r>
          </a:p>
          <a:p>
            <a:pPr algn="ctr"/>
            <a:r>
              <a:rPr lang="en-US" sz="2400" dirty="0">
                <a:solidFill>
                  <a:schemeClr val="bg1"/>
                </a:solidFill>
              </a:rPr>
              <a:t>2000+ SQ.FT</a:t>
            </a:r>
          </a:p>
          <a:p>
            <a:pPr algn="ctr"/>
            <a:r>
              <a:rPr lang="en-US" sz="2400" dirty="0">
                <a:solidFill>
                  <a:schemeClr val="bg1"/>
                </a:solidFill>
              </a:rPr>
              <a:t>30 FEET FRONTAGE.</a:t>
            </a:r>
          </a:p>
        </p:txBody>
      </p:sp>
      <p:pic>
        <p:nvPicPr>
          <p:cNvPr id="9" name="Picture 4" descr="What is business performance?">
            <a:extLst>
              <a:ext uri="{FF2B5EF4-FFF2-40B4-BE49-F238E27FC236}">
                <a16:creationId xmlns:a16="http://schemas.microsoft.com/office/drawing/2014/main" id="{4DAF84E3-A28A-AF70-9A43-9C738A1E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253" y="3556657"/>
            <a:ext cx="8422547" cy="266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9880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A3C9DF-7355-B026-8DCB-8F79D4C23C2D}"/>
              </a:ext>
            </a:extLst>
          </p:cNvPr>
          <p:cNvSpPr>
            <a:spLocks noGrp="1"/>
          </p:cNvSpPr>
          <p:nvPr>
            <p:ph type="sldNum" sz="quarter" idx="12"/>
          </p:nvPr>
        </p:nvSpPr>
        <p:spPr/>
        <p:txBody>
          <a:bodyPr/>
          <a:lstStyle/>
          <a:p>
            <a:fld id="{FE024F78-56A6-7740-B68D-8D4D026EDF3F}" type="slidenum">
              <a:rPr lang="en-US" smtClean="0"/>
              <a:pPr/>
              <a:t>23</a:t>
            </a:fld>
            <a:endParaRPr lang="en-US" dirty="0"/>
          </a:p>
        </p:txBody>
      </p:sp>
      <p:sp>
        <p:nvSpPr>
          <p:cNvPr id="5" name="Content Placeholder 2">
            <a:extLst>
              <a:ext uri="{FF2B5EF4-FFF2-40B4-BE49-F238E27FC236}">
                <a16:creationId xmlns:a16="http://schemas.microsoft.com/office/drawing/2014/main" id="{A8A2E913-1AF3-B177-A19B-67A9895E6F48}"/>
              </a:ext>
            </a:extLst>
          </p:cNvPr>
          <p:cNvSpPr txBox="1">
            <a:spLocks/>
          </p:cNvSpPr>
          <p:nvPr/>
        </p:nvSpPr>
        <p:spPr>
          <a:xfrm>
            <a:off x="4809123" y="1667287"/>
            <a:ext cx="6805246" cy="3381786"/>
          </a:xfrm>
          <a:prstGeom prst="rect">
            <a:avLst/>
          </a:prstGeom>
          <a:ln w="38100">
            <a:solidFill>
              <a:schemeClr val="bg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b="0" i="0" kern="1200" cap="all" spc="600" baseline="0">
                <a:solidFill>
                  <a:schemeClr val="accent3">
                    <a:lumMod val="75000"/>
                  </a:schemeClr>
                </a:solidFill>
                <a:latin typeface="+mj-lt"/>
                <a:ea typeface="+mn-ea"/>
                <a:cs typeface="Biome Light" panose="020B0303030204020804" pitchFamily="34" charset="0"/>
              </a:defRPr>
            </a:lvl1pPr>
            <a:lvl2pPr marL="457200" indent="0" algn="ctr"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Ø"/>
            </a:pPr>
            <a:r>
              <a:rPr lang="en-US" sz="1600" dirty="0">
                <a:solidFill>
                  <a:schemeClr val="bg1"/>
                </a:solidFill>
                <a:latin typeface="Times New Roman" panose="02020603050405020304" pitchFamily="18" charset="0"/>
                <a:cs typeface="Times New Roman" panose="02020603050405020304" pitchFamily="18" charset="0"/>
              </a:rPr>
              <a:t>The investment required to join the elite club is 30 lakhs.</a:t>
            </a:r>
          </a:p>
          <a:p>
            <a:pPr algn="l">
              <a:buFont typeface="Wingdings" panose="05000000000000000000" pitchFamily="2" charset="2"/>
              <a:buChar char="Ø"/>
            </a:pPr>
            <a:r>
              <a:rPr lang="en-US" sz="1600" dirty="0">
                <a:solidFill>
                  <a:schemeClr val="bg1"/>
                </a:solidFill>
                <a:latin typeface="Times New Roman" panose="02020603050405020304" pitchFamily="18" charset="0"/>
                <a:cs typeface="Times New Roman" panose="02020603050405020304" pitchFamily="18" charset="0"/>
              </a:rPr>
              <a:t> 80% Need to be as mobile allocations.</a:t>
            </a:r>
          </a:p>
          <a:p>
            <a:pPr algn="l">
              <a:buFont typeface="Wingdings" panose="05000000000000000000" pitchFamily="2" charset="2"/>
              <a:buChar char="Ø"/>
            </a:pPr>
            <a:r>
              <a:rPr lang="en-US" sz="1600" dirty="0">
                <a:solidFill>
                  <a:schemeClr val="bg1"/>
                </a:solidFill>
                <a:latin typeface="Times New Roman" panose="02020603050405020304" pitchFamily="18" charset="0"/>
                <a:cs typeface="Times New Roman" panose="02020603050405020304" pitchFamily="18" charset="0"/>
              </a:rPr>
              <a:t> 5% Need to be as accessories.</a:t>
            </a:r>
          </a:p>
          <a:p>
            <a:pPr algn="l">
              <a:buFont typeface="Wingdings" panose="05000000000000000000" pitchFamily="2" charset="2"/>
              <a:buChar char="Ø"/>
            </a:pPr>
            <a:r>
              <a:rPr lang="en-US" sz="1600" dirty="0">
                <a:solidFill>
                  <a:schemeClr val="bg1"/>
                </a:solidFill>
                <a:latin typeface="Times New Roman" panose="02020603050405020304" pitchFamily="18" charset="0"/>
                <a:cs typeface="Times New Roman" panose="02020603050405020304" pitchFamily="18" charset="0"/>
              </a:rPr>
              <a:t> 10% Need to be as gadgets.</a:t>
            </a:r>
          </a:p>
          <a:p>
            <a:pPr algn="l">
              <a:lnSpc>
                <a:spcPct val="150000"/>
              </a:lnSpc>
              <a:buFont typeface="Wingdings" panose="05000000000000000000" pitchFamily="2" charset="2"/>
              <a:buChar char="Ø"/>
            </a:pPr>
            <a:r>
              <a:rPr lang="en-US" sz="1600" dirty="0">
                <a:solidFill>
                  <a:schemeClr val="bg1"/>
                </a:solidFill>
                <a:latin typeface="Times New Roman" panose="02020603050405020304" pitchFamily="18" charset="0"/>
                <a:cs typeface="Times New Roman" panose="02020603050405020304" pitchFamily="18" charset="0"/>
              </a:rPr>
              <a:t> 5% Need to be as TELEVISION and Laptops.</a:t>
            </a:r>
            <a:endParaRPr lang="en-IN" sz="16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052C220-881D-BD51-589A-B12E3232DB0E}"/>
              </a:ext>
            </a:extLst>
          </p:cNvPr>
          <p:cNvPicPr>
            <a:picLocks noChangeAspect="1"/>
          </p:cNvPicPr>
          <p:nvPr/>
        </p:nvPicPr>
        <p:blipFill>
          <a:blip r:embed="rId2"/>
          <a:stretch>
            <a:fillRect/>
          </a:stretch>
        </p:blipFill>
        <p:spPr>
          <a:xfrm>
            <a:off x="1141413" y="1788092"/>
            <a:ext cx="3411146" cy="3281817"/>
          </a:xfrm>
          <a:prstGeom prst="rect">
            <a:avLst/>
          </a:prstGeom>
        </p:spPr>
      </p:pic>
      <p:sp>
        <p:nvSpPr>
          <p:cNvPr id="8" name="TextBox 7">
            <a:extLst>
              <a:ext uri="{FF2B5EF4-FFF2-40B4-BE49-F238E27FC236}">
                <a16:creationId xmlns:a16="http://schemas.microsoft.com/office/drawing/2014/main" id="{A988AE6F-04E2-9B32-FA9A-9EB4DA25F744}"/>
              </a:ext>
            </a:extLst>
          </p:cNvPr>
          <p:cNvSpPr txBox="1"/>
          <p:nvPr/>
        </p:nvSpPr>
        <p:spPr>
          <a:xfrm>
            <a:off x="2961151" y="732004"/>
            <a:ext cx="6097464" cy="584775"/>
          </a:xfrm>
          <a:prstGeom prst="rect">
            <a:avLst/>
          </a:prstGeom>
          <a:noFill/>
        </p:spPr>
        <p:txBody>
          <a:bodyPr wrap="square">
            <a:spAutoFit/>
          </a:bodyPr>
          <a:lstStyle/>
          <a:p>
            <a:pPr algn="ctr"/>
            <a:r>
              <a:rPr lang="en-IN" sz="3200" dirty="0">
                <a:solidFill>
                  <a:schemeClr val="accent3"/>
                </a:solidFill>
                <a:latin typeface="Arial Black" panose="020B0A04020102020204" pitchFamily="34" charset="0"/>
              </a:rPr>
              <a:t>ELITE CLUB BREAKUP</a:t>
            </a:r>
          </a:p>
        </p:txBody>
      </p:sp>
    </p:spTree>
    <p:extLst>
      <p:ext uri="{BB962C8B-B14F-4D97-AF65-F5344CB8AC3E}">
        <p14:creationId xmlns:p14="http://schemas.microsoft.com/office/powerpoint/2010/main" val="280248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95348A-9C54-4605-F3D1-C8441771613B}"/>
              </a:ext>
            </a:extLst>
          </p:cNvPr>
          <p:cNvSpPr>
            <a:spLocks noGrp="1"/>
          </p:cNvSpPr>
          <p:nvPr>
            <p:ph type="sldNum" sz="quarter" idx="12"/>
          </p:nvPr>
        </p:nvSpPr>
        <p:spPr/>
        <p:txBody>
          <a:bodyPr/>
          <a:lstStyle/>
          <a:p>
            <a:fld id="{FE024F78-56A6-7740-B68D-8D4D026EDF3F}" type="slidenum">
              <a:rPr lang="en-US" smtClean="0"/>
              <a:pPr/>
              <a:t>24</a:t>
            </a:fld>
            <a:endParaRPr lang="en-US" dirty="0"/>
          </a:p>
        </p:txBody>
      </p:sp>
      <p:sp>
        <p:nvSpPr>
          <p:cNvPr id="5" name="Content Placeholder 2">
            <a:extLst>
              <a:ext uri="{FF2B5EF4-FFF2-40B4-BE49-F238E27FC236}">
                <a16:creationId xmlns:a16="http://schemas.microsoft.com/office/drawing/2014/main" id="{9CDF255A-B293-F7C4-6AAE-B07F76B3C817}"/>
              </a:ext>
            </a:extLst>
          </p:cNvPr>
          <p:cNvSpPr txBox="1">
            <a:spLocks/>
          </p:cNvSpPr>
          <p:nvPr/>
        </p:nvSpPr>
        <p:spPr>
          <a:xfrm>
            <a:off x="4412609" y="1912689"/>
            <a:ext cx="6551399" cy="3353903"/>
          </a:xfrm>
          <a:prstGeom prst="rect">
            <a:avLst/>
          </a:prstGeom>
          <a:ln w="38100">
            <a:solidFill>
              <a:schemeClr val="bg1"/>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b="0" i="0" kern="1200" cap="all" spc="600" baseline="0">
                <a:solidFill>
                  <a:schemeClr val="accent3">
                    <a:lumMod val="75000"/>
                  </a:schemeClr>
                </a:solidFill>
                <a:latin typeface="+mj-lt"/>
                <a:ea typeface="+mn-ea"/>
                <a:cs typeface="Biome Light" panose="020B0303030204020804" pitchFamily="34" charset="0"/>
              </a:defRPr>
            </a:lvl1pPr>
            <a:lvl2pPr marL="457200" indent="0" algn="ctr"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7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The investment required to join the elite club is 50 lakhs.</a:t>
            </a:r>
          </a:p>
          <a:p>
            <a:pPr algn="l">
              <a:lnSpc>
                <a:spcPct val="17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75% Need to be as mobile allocations.</a:t>
            </a:r>
          </a:p>
          <a:p>
            <a:pPr algn="l">
              <a:lnSpc>
                <a:spcPct val="17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10% Need to be as gadgets.</a:t>
            </a:r>
          </a:p>
          <a:p>
            <a:pPr algn="l">
              <a:lnSpc>
                <a:spcPct val="17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5% Need to be as accessories.</a:t>
            </a:r>
          </a:p>
          <a:p>
            <a:pPr algn="l">
              <a:lnSpc>
                <a:spcPct val="170000"/>
              </a:lnSpc>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 10% Need to be as T.V and Laptops.</a:t>
            </a:r>
            <a:endParaRPr lang="en-IN"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57C644F-207D-6F70-8052-804B4FFDA236}"/>
              </a:ext>
            </a:extLst>
          </p:cNvPr>
          <p:cNvPicPr>
            <a:picLocks noChangeAspect="1"/>
          </p:cNvPicPr>
          <p:nvPr/>
        </p:nvPicPr>
        <p:blipFill>
          <a:blip r:embed="rId2"/>
          <a:stretch>
            <a:fillRect/>
          </a:stretch>
        </p:blipFill>
        <p:spPr>
          <a:xfrm>
            <a:off x="1141413" y="1894972"/>
            <a:ext cx="2848223" cy="2848223"/>
          </a:xfrm>
          <a:prstGeom prst="rect">
            <a:avLst/>
          </a:prstGeom>
        </p:spPr>
      </p:pic>
      <p:sp>
        <p:nvSpPr>
          <p:cNvPr id="7" name="Title 1">
            <a:extLst>
              <a:ext uri="{FF2B5EF4-FFF2-40B4-BE49-F238E27FC236}">
                <a16:creationId xmlns:a16="http://schemas.microsoft.com/office/drawing/2014/main" id="{07CC351E-55E0-2B7E-9050-731D1526D45A}"/>
              </a:ext>
            </a:extLst>
          </p:cNvPr>
          <p:cNvSpPr>
            <a:spLocks noGrp="1"/>
          </p:cNvSpPr>
          <p:nvPr>
            <p:ph type="title"/>
          </p:nvPr>
        </p:nvSpPr>
        <p:spPr>
          <a:xfrm>
            <a:off x="1565031" y="676321"/>
            <a:ext cx="9316914" cy="553523"/>
          </a:xfrm>
        </p:spPr>
        <p:txBody>
          <a:bodyPr/>
          <a:lstStyle/>
          <a:p>
            <a:pPr algn="ctr"/>
            <a:r>
              <a:rPr lang="en-US" dirty="0">
                <a:solidFill>
                  <a:schemeClr val="accent3"/>
                </a:solidFill>
                <a:latin typeface="Arial Black" panose="020B0A04020102020204" pitchFamily="34" charset="0"/>
              </a:rPr>
              <a:t>Platinum club breakup</a:t>
            </a:r>
            <a:endParaRPr lang="en-IN" dirty="0">
              <a:solidFill>
                <a:schemeClr val="accent3"/>
              </a:solidFill>
              <a:latin typeface="Arial Black" panose="020B0A04020102020204" pitchFamily="34" charset="0"/>
            </a:endParaRPr>
          </a:p>
        </p:txBody>
      </p:sp>
    </p:spTree>
    <p:extLst>
      <p:ext uri="{BB962C8B-B14F-4D97-AF65-F5344CB8AC3E}">
        <p14:creationId xmlns:p14="http://schemas.microsoft.com/office/powerpoint/2010/main" val="514211255"/>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23E598-60A3-47C8-3055-40E53A9B233C}"/>
              </a:ext>
            </a:extLst>
          </p:cNvPr>
          <p:cNvSpPr>
            <a:spLocks noGrp="1"/>
          </p:cNvSpPr>
          <p:nvPr>
            <p:ph type="sldNum" sz="quarter" idx="12"/>
          </p:nvPr>
        </p:nvSpPr>
        <p:spPr/>
        <p:txBody>
          <a:bodyPr/>
          <a:lstStyle/>
          <a:p>
            <a:fld id="{FE024F78-56A6-7740-B68D-8D4D026EDF3F}" type="slidenum">
              <a:rPr lang="en-US" smtClean="0"/>
              <a:pPr/>
              <a:t>25</a:t>
            </a:fld>
            <a:endParaRPr lang="en-US" dirty="0"/>
          </a:p>
        </p:txBody>
      </p:sp>
      <p:sp>
        <p:nvSpPr>
          <p:cNvPr id="5" name="Content Placeholder 2">
            <a:extLst>
              <a:ext uri="{FF2B5EF4-FFF2-40B4-BE49-F238E27FC236}">
                <a16:creationId xmlns:a16="http://schemas.microsoft.com/office/drawing/2014/main" id="{B7ED370D-B3F1-0D4D-6E47-7C6496F1E4E0}"/>
              </a:ext>
            </a:extLst>
          </p:cNvPr>
          <p:cNvSpPr txBox="1">
            <a:spLocks/>
          </p:cNvSpPr>
          <p:nvPr/>
        </p:nvSpPr>
        <p:spPr>
          <a:xfrm>
            <a:off x="4127380" y="1943100"/>
            <a:ext cx="7214697" cy="3755560"/>
          </a:xfrm>
          <a:prstGeom prst="rect">
            <a:avLst/>
          </a:prstGeom>
          <a:ln w="38100">
            <a:solidFill>
              <a:schemeClr val="bg1"/>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b="0" i="0" kern="1200" cap="all" spc="600" baseline="0">
                <a:solidFill>
                  <a:schemeClr val="accent3">
                    <a:lumMod val="75000"/>
                  </a:schemeClr>
                </a:solidFill>
                <a:latin typeface="+mj-lt"/>
                <a:ea typeface="+mn-ea"/>
                <a:cs typeface="Biome Light" panose="020B0303030204020804" pitchFamily="34" charset="0"/>
              </a:defRPr>
            </a:lvl1pPr>
            <a:lvl2pPr marL="457200" indent="0" algn="ctr"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70000"/>
              </a:lnSpc>
              <a:buFont typeface="Wingdings" panose="05000000000000000000" pitchFamily="2" charset="2"/>
              <a:buChar char="Ø"/>
            </a:pPr>
            <a:r>
              <a:rPr lang="en-US" dirty="0">
                <a:solidFill>
                  <a:schemeClr val="bg1"/>
                </a:solidFill>
              </a:rPr>
              <a:t>The investment required to join the elite club is 1Crore.</a:t>
            </a:r>
          </a:p>
          <a:p>
            <a:pPr algn="l">
              <a:lnSpc>
                <a:spcPct val="170000"/>
              </a:lnSpc>
              <a:buFont typeface="Wingdings" panose="05000000000000000000" pitchFamily="2" charset="2"/>
              <a:buChar char="Ø"/>
            </a:pPr>
            <a:r>
              <a:rPr lang="en-US" dirty="0">
                <a:solidFill>
                  <a:schemeClr val="bg1"/>
                </a:solidFill>
              </a:rPr>
              <a:t> 70% Need to be as mobile allocations.</a:t>
            </a:r>
          </a:p>
          <a:p>
            <a:pPr algn="l">
              <a:lnSpc>
                <a:spcPct val="170000"/>
              </a:lnSpc>
              <a:buFont typeface="Wingdings" panose="05000000000000000000" pitchFamily="2" charset="2"/>
              <a:buChar char="Ø"/>
            </a:pPr>
            <a:r>
              <a:rPr lang="en-US" dirty="0">
                <a:solidFill>
                  <a:schemeClr val="bg1"/>
                </a:solidFill>
              </a:rPr>
              <a:t> 10% Need to be as gadgets.</a:t>
            </a:r>
          </a:p>
          <a:p>
            <a:pPr algn="l">
              <a:lnSpc>
                <a:spcPct val="170000"/>
              </a:lnSpc>
              <a:buFont typeface="Wingdings" panose="05000000000000000000" pitchFamily="2" charset="2"/>
              <a:buChar char="Ø"/>
            </a:pPr>
            <a:r>
              <a:rPr lang="en-US" dirty="0">
                <a:solidFill>
                  <a:schemeClr val="bg1"/>
                </a:solidFill>
              </a:rPr>
              <a:t> 5% Need to be as accessories.</a:t>
            </a:r>
          </a:p>
          <a:p>
            <a:pPr algn="l">
              <a:lnSpc>
                <a:spcPct val="170000"/>
              </a:lnSpc>
              <a:buFont typeface="Wingdings" panose="05000000000000000000" pitchFamily="2" charset="2"/>
              <a:buChar char="Ø"/>
            </a:pPr>
            <a:r>
              <a:rPr lang="en-US" dirty="0">
                <a:solidFill>
                  <a:schemeClr val="bg1"/>
                </a:solidFill>
              </a:rPr>
              <a:t> 10% Need to be as T.V, Soundbars and Laptops.</a:t>
            </a:r>
          </a:p>
          <a:p>
            <a:pPr algn="l">
              <a:lnSpc>
                <a:spcPct val="170000"/>
              </a:lnSpc>
              <a:buFont typeface="Wingdings" panose="05000000000000000000" pitchFamily="2" charset="2"/>
              <a:buChar char="Ø"/>
            </a:pPr>
            <a:r>
              <a:rPr lang="en-US" dirty="0">
                <a:solidFill>
                  <a:schemeClr val="bg1"/>
                </a:solidFill>
              </a:rPr>
              <a:t> 5% Need to be as appliances.</a:t>
            </a:r>
            <a:endParaRPr lang="en-IN" dirty="0">
              <a:solidFill>
                <a:schemeClr val="bg1"/>
              </a:solidFill>
            </a:endParaRPr>
          </a:p>
        </p:txBody>
      </p:sp>
      <p:pic>
        <p:nvPicPr>
          <p:cNvPr id="6" name="Picture 5">
            <a:extLst>
              <a:ext uri="{FF2B5EF4-FFF2-40B4-BE49-F238E27FC236}">
                <a16:creationId xmlns:a16="http://schemas.microsoft.com/office/drawing/2014/main" id="{CF48E205-23DF-B70F-E7AA-111803194794}"/>
              </a:ext>
            </a:extLst>
          </p:cNvPr>
          <p:cNvPicPr>
            <a:picLocks noChangeAspect="1"/>
          </p:cNvPicPr>
          <p:nvPr/>
        </p:nvPicPr>
        <p:blipFill>
          <a:blip r:embed="rId2"/>
          <a:stretch>
            <a:fillRect/>
          </a:stretch>
        </p:blipFill>
        <p:spPr>
          <a:xfrm>
            <a:off x="937995" y="2172749"/>
            <a:ext cx="2954498" cy="2779551"/>
          </a:xfrm>
          <a:prstGeom prst="rect">
            <a:avLst/>
          </a:prstGeom>
        </p:spPr>
      </p:pic>
      <p:sp>
        <p:nvSpPr>
          <p:cNvPr id="7" name="Title 1">
            <a:extLst>
              <a:ext uri="{FF2B5EF4-FFF2-40B4-BE49-F238E27FC236}">
                <a16:creationId xmlns:a16="http://schemas.microsoft.com/office/drawing/2014/main" id="{EE3C8668-F8D6-2ECD-D5CC-37E7F80CC01D}"/>
              </a:ext>
            </a:extLst>
          </p:cNvPr>
          <p:cNvSpPr>
            <a:spLocks noGrp="1"/>
          </p:cNvSpPr>
          <p:nvPr>
            <p:ph type="title"/>
          </p:nvPr>
        </p:nvSpPr>
        <p:spPr>
          <a:xfrm>
            <a:off x="1943100" y="734036"/>
            <a:ext cx="8497642" cy="681526"/>
          </a:xfrm>
        </p:spPr>
        <p:txBody>
          <a:bodyPr/>
          <a:lstStyle/>
          <a:p>
            <a:pPr algn="ctr"/>
            <a:r>
              <a:rPr lang="en-US" dirty="0">
                <a:solidFill>
                  <a:schemeClr val="accent3"/>
                </a:solidFill>
                <a:latin typeface="Arial Black" panose="020B0A04020102020204" pitchFamily="34" charset="0"/>
              </a:rPr>
              <a:t>President club BREAKUP</a:t>
            </a:r>
            <a:endParaRPr lang="en-IN" dirty="0">
              <a:solidFill>
                <a:schemeClr val="accent3"/>
              </a:solidFill>
              <a:latin typeface="Arial Black" panose="020B0A04020102020204" pitchFamily="34" charset="0"/>
            </a:endParaRPr>
          </a:p>
        </p:txBody>
      </p:sp>
    </p:spTree>
    <p:extLst>
      <p:ext uri="{BB962C8B-B14F-4D97-AF65-F5344CB8AC3E}">
        <p14:creationId xmlns:p14="http://schemas.microsoft.com/office/powerpoint/2010/main" val="3252451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BDF23C-075C-6296-9A8C-8807F0DFD305}"/>
              </a:ext>
            </a:extLst>
          </p:cNvPr>
          <p:cNvSpPr>
            <a:spLocks noGrp="1"/>
          </p:cNvSpPr>
          <p:nvPr>
            <p:ph type="sldNum" sz="quarter" idx="12"/>
          </p:nvPr>
        </p:nvSpPr>
        <p:spPr/>
        <p:txBody>
          <a:bodyPr/>
          <a:lstStyle/>
          <a:p>
            <a:fld id="{FE024F78-56A6-7740-B68D-8D4D026EDF3F}" type="slidenum">
              <a:rPr lang="en-US" smtClean="0">
                <a:solidFill>
                  <a:schemeClr val="tx1"/>
                </a:solidFill>
              </a:rPr>
              <a:pPr/>
              <a:t>26</a:t>
            </a:fld>
            <a:endParaRPr lang="en-US" dirty="0">
              <a:solidFill>
                <a:schemeClr val="tx1"/>
              </a:solidFill>
            </a:endParaRPr>
          </a:p>
        </p:txBody>
      </p:sp>
      <p:sp>
        <p:nvSpPr>
          <p:cNvPr id="5" name="Content Placeholder 2">
            <a:extLst>
              <a:ext uri="{FF2B5EF4-FFF2-40B4-BE49-F238E27FC236}">
                <a16:creationId xmlns:a16="http://schemas.microsoft.com/office/drawing/2014/main" id="{85056200-31EA-6102-7F72-2256B05F4565}"/>
              </a:ext>
            </a:extLst>
          </p:cNvPr>
          <p:cNvSpPr txBox="1">
            <a:spLocks/>
          </p:cNvSpPr>
          <p:nvPr/>
        </p:nvSpPr>
        <p:spPr>
          <a:xfrm>
            <a:off x="975946" y="1603535"/>
            <a:ext cx="10770577" cy="9725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b="0" i="0" kern="1200" cap="all" spc="600" baseline="0">
                <a:solidFill>
                  <a:schemeClr val="accent3">
                    <a:lumMod val="75000"/>
                  </a:schemeClr>
                </a:solidFill>
                <a:latin typeface="+mj-lt"/>
                <a:ea typeface="+mn-ea"/>
                <a:cs typeface="Biome Light" panose="020B0303030204020804" pitchFamily="34" charset="0"/>
              </a:defRPr>
            </a:lvl1pPr>
            <a:lvl2pPr marL="457200" indent="0" algn="ctr"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 Our clubs uphold unique S.O.Ps for interior standards, paving the way for excellence and innovation.</a:t>
            </a:r>
          </a:p>
          <a:p>
            <a:pPr algn="l"/>
            <a:endParaRPr lang="en-IN"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1B9639-5987-6737-7799-568356036641}"/>
              </a:ext>
            </a:extLst>
          </p:cNvPr>
          <p:cNvSpPr txBox="1"/>
          <p:nvPr/>
        </p:nvSpPr>
        <p:spPr>
          <a:xfrm>
            <a:off x="1619075" y="2835479"/>
            <a:ext cx="2575420" cy="369332"/>
          </a:xfrm>
          <a:prstGeom prst="rect">
            <a:avLst/>
          </a:prstGeom>
          <a:noFill/>
        </p:spPr>
        <p:txBody>
          <a:bodyPr wrap="square" rtlCol="0">
            <a:spAutoFit/>
          </a:bodyPr>
          <a:lstStyle/>
          <a:p>
            <a:endParaRPr lang="en-IN" dirty="0"/>
          </a:p>
        </p:txBody>
      </p:sp>
      <p:sp>
        <p:nvSpPr>
          <p:cNvPr id="7" name="TextBox 6">
            <a:extLst>
              <a:ext uri="{FF2B5EF4-FFF2-40B4-BE49-F238E27FC236}">
                <a16:creationId xmlns:a16="http://schemas.microsoft.com/office/drawing/2014/main" id="{4987D1D3-FE35-BC8A-926B-1891A2EF3301}"/>
              </a:ext>
            </a:extLst>
          </p:cNvPr>
          <p:cNvSpPr txBox="1"/>
          <p:nvPr/>
        </p:nvSpPr>
        <p:spPr>
          <a:xfrm>
            <a:off x="1619075" y="2828488"/>
            <a:ext cx="2575420" cy="369332"/>
          </a:xfrm>
          <a:prstGeom prst="rect">
            <a:avLst/>
          </a:prstGeom>
          <a:noFill/>
        </p:spPr>
        <p:txBody>
          <a:bodyPr wrap="square" rtlCol="0">
            <a:spAutoFit/>
          </a:bodyPr>
          <a:lstStyle/>
          <a:p>
            <a:endParaRPr lang="en-IN" dirty="0"/>
          </a:p>
        </p:txBody>
      </p:sp>
      <p:sp>
        <p:nvSpPr>
          <p:cNvPr id="8" name="TextBox 7">
            <a:extLst>
              <a:ext uri="{FF2B5EF4-FFF2-40B4-BE49-F238E27FC236}">
                <a16:creationId xmlns:a16="http://schemas.microsoft.com/office/drawing/2014/main" id="{C7CDE03D-37E1-3F87-2561-0D322F5238CF}"/>
              </a:ext>
            </a:extLst>
          </p:cNvPr>
          <p:cNvSpPr txBox="1"/>
          <p:nvPr/>
        </p:nvSpPr>
        <p:spPr>
          <a:xfrm>
            <a:off x="1619075" y="2821497"/>
            <a:ext cx="2575420" cy="369332"/>
          </a:xfrm>
          <a:prstGeom prst="rect">
            <a:avLst/>
          </a:prstGeom>
          <a:noFill/>
        </p:spPr>
        <p:txBody>
          <a:bodyPr wrap="square" rtlCol="0">
            <a:spAutoFit/>
          </a:bodyPr>
          <a:lstStyle/>
          <a:p>
            <a:endParaRPr lang="en-IN" dirty="0"/>
          </a:p>
        </p:txBody>
      </p:sp>
      <p:sp>
        <p:nvSpPr>
          <p:cNvPr id="9" name="TextBox 8">
            <a:extLst>
              <a:ext uri="{FF2B5EF4-FFF2-40B4-BE49-F238E27FC236}">
                <a16:creationId xmlns:a16="http://schemas.microsoft.com/office/drawing/2014/main" id="{E08C7CFB-D407-F745-778D-33B019252C5D}"/>
              </a:ext>
            </a:extLst>
          </p:cNvPr>
          <p:cNvSpPr txBox="1"/>
          <p:nvPr/>
        </p:nvSpPr>
        <p:spPr>
          <a:xfrm>
            <a:off x="4806702" y="2821496"/>
            <a:ext cx="2575420" cy="369332"/>
          </a:xfrm>
          <a:prstGeom prst="rect">
            <a:avLst/>
          </a:prstGeom>
          <a:noFill/>
        </p:spPr>
        <p:txBody>
          <a:bodyPr wrap="square" rtlCol="0">
            <a:spAutoFit/>
          </a:bodyPr>
          <a:lstStyle/>
          <a:p>
            <a:endParaRPr lang="en-IN" dirty="0"/>
          </a:p>
        </p:txBody>
      </p:sp>
      <p:sp>
        <p:nvSpPr>
          <p:cNvPr id="10" name="TextBox 9">
            <a:extLst>
              <a:ext uri="{FF2B5EF4-FFF2-40B4-BE49-F238E27FC236}">
                <a16:creationId xmlns:a16="http://schemas.microsoft.com/office/drawing/2014/main" id="{9EF89B26-E1B2-7C10-0175-B164E7E57E3E}"/>
              </a:ext>
            </a:extLst>
          </p:cNvPr>
          <p:cNvSpPr txBox="1"/>
          <p:nvPr/>
        </p:nvSpPr>
        <p:spPr>
          <a:xfrm>
            <a:off x="1303980" y="2835479"/>
            <a:ext cx="2319048" cy="1200329"/>
          </a:xfrm>
          <a:prstGeom prst="rect">
            <a:avLst/>
          </a:prstGeom>
          <a:solidFill>
            <a:srgbClr val="FF0000"/>
          </a:solidFill>
          <a:ln>
            <a:solidFill>
              <a:schemeClr val="bg1"/>
            </a:solidFill>
          </a:ln>
        </p:spPr>
        <p:txBody>
          <a:bodyPr wrap="square" rtlCol="0">
            <a:spAutoFit/>
          </a:bodyPr>
          <a:lstStyle/>
          <a:p>
            <a:pPr algn="ctr"/>
            <a:r>
              <a:rPr lang="en-US" sz="2400" dirty="0"/>
              <a:t> </a:t>
            </a:r>
            <a:r>
              <a:rPr lang="en-US" sz="2400" b="1" u="sng" dirty="0"/>
              <a:t>ELITE CLUB</a:t>
            </a:r>
          </a:p>
          <a:p>
            <a:pPr algn="ctr"/>
            <a:r>
              <a:rPr lang="en-US" sz="2400" dirty="0"/>
              <a:t>INV.=30 LAKHS</a:t>
            </a:r>
          </a:p>
          <a:p>
            <a:pPr algn="ctr"/>
            <a:r>
              <a:rPr lang="en-US" sz="2400" dirty="0"/>
              <a:t>INT.= 6 LAKHS </a:t>
            </a:r>
          </a:p>
        </p:txBody>
      </p:sp>
      <p:sp>
        <p:nvSpPr>
          <p:cNvPr id="11" name="TextBox 10">
            <a:extLst>
              <a:ext uri="{FF2B5EF4-FFF2-40B4-BE49-F238E27FC236}">
                <a16:creationId xmlns:a16="http://schemas.microsoft.com/office/drawing/2014/main" id="{340FDCA2-3337-74E1-F668-A235849C6D94}"/>
              </a:ext>
            </a:extLst>
          </p:cNvPr>
          <p:cNvSpPr txBox="1"/>
          <p:nvPr/>
        </p:nvSpPr>
        <p:spPr>
          <a:xfrm>
            <a:off x="4313341" y="2813532"/>
            <a:ext cx="2481742" cy="1077218"/>
          </a:xfrm>
          <a:prstGeom prst="rect">
            <a:avLst/>
          </a:prstGeom>
          <a:solidFill>
            <a:schemeClr val="accent3">
              <a:lumMod val="75000"/>
            </a:schemeClr>
          </a:solidFill>
          <a:ln>
            <a:solidFill>
              <a:schemeClr val="bg1"/>
            </a:solidFill>
          </a:ln>
        </p:spPr>
        <p:txBody>
          <a:bodyPr wrap="square" rtlCol="0">
            <a:spAutoFit/>
          </a:bodyPr>
          <a:lstStyle/>
          <a:p>
            <a:pPr algn="ctr"/>
            <a:r>
              <a:rPr lang="en-US" sz="2400" dirty="0"/>
              <a:t> </a:t>
            </a:r>
            <a:r>
              <a:rPr lang="en-US" sz="2000" b="1" u="sng" dirty="0"/>
              <a:t>PLATINUM CLUB</a:t>
            </a:r>
          </a:p>
          <a:p>
            <a:pPr algn="ctr"/>
            <a:r>
              <a:rPr lang="en-US" sz="2000" dirty="0"/>
              <a:t>INV.=50 LAKHS</a:t>
            </a:r>
          </a:p>
          <a:p>
            <a:pPr algn="ctr"/>
            <a:r>
              <a:rPr lang="en-US" sz="2000" dirty="0"/>
              <a:t>INT.=10 LAKHS</a:t>
            </a:r>
          </a:p>
        </p:txBody>
      </p:sp>
      <p:sp>
        <p:nvSpPr>
          <p:cNvPr id="12" name="TextBox 11">
            <a:extLst>
              <a:ext uri="{FF2B5EF4-FFF2-40B4-BE49-F238E27FC236}">
                <a16:creationId xmlns:a16="http://schemas.microsoft.com/office/drawing/2014/main" id="{643ED3F8-ED90-369E-A797-F243B9DD9B0C}"/>
              </a:ext>
            </a:extLst>
          </p:cNvPr>
          <p:cNvSpPr txBox="1"/>
          <p:nvPr/>
        </p:nvSpPr>
        <p:spPr>
          <a:xfrm>
            <a:off x="7410276" y="2788365"/>
            <a:ext cx="2421621" cy="1261884"/>
          </a:xfrm>
          <a:prstGeom prst="rect">
            <a:avLst/>
          </a:prstGeom>
          <a:solidFill>
            <a:schemeClr val="accent1">
              <a:lumMod val="60000"/>
              <a:lumOff val="40000"/>
            </a:schemeClr>
          </a:solidFill>
          <a:ln>
            <a:solidFill>
              <a:schemeClr val="bg1"/>
            </a:solidFill>
          </a:ln>
        </p:spPr>
        <p:txBody>
          <a:bodyPr wrap="square" rtlCol="0">
            <a:spAutoFit/>
          </a:bodyPr>
          <a:lstStyle/>
          <a:p>
            <a:pPr algn="ctr"/>
            <a:r>
              <a:rPr lang="en-US" sz="2400" b="1" u="sng" dirty="0"/>
              <a:t> </a:t>
            </a:r>
            <a:r>
              <a:rPr lang="en-US" sz="2000" b="1" u="sng" dirty="0"/>
              <a:t>PRESIDENT CLUB</a:t>
            </a:r>
          </a:p>
          <a:p>
            <a:pPr algn="ctr"/>
            <a:r>
              <a:rPr lang="en-US" sz="1600" dirty="0"/>
              <a:t>INV.=1 CRORE</a:t>
            </a:r>
          </a:p>
          <a:p>
            <a:pPr algn="ctr"/>
            <a:r>
              <a:rPr lang="en-US" sz="1600" dirty="0"/>
              <a:t>INT.= 15 LAKHS</a:t>
            </a:r>
          </a:p>
        </p:txBody>
      </p:sp>
      <p:sp>
        <p:nvSpPr>
          <p:cNvPr id="13" name="Rectangle 12">
            <a:extLst>
              <a:ext uri="{FF2B5EF4-FFF2-40B4-BE49-F238E27FC236}">
                <a16:creationId xmlns:a16="http://schemas.microsoft.com/office/drawing/2014/main" id="{C8FCC25B-F256-AD3D-2884-18EC23394EF0}"/>
              </a:ext>
            </a:extLst>
          </p:cNvPr>
          <p:cNvSpPr/>
          <p:nvPr/>
        </p:nvSpPr>
        <p:spPr>
          <a:xfrm>
            <a:off x="1303981" y="4295163"/>
            <a:ext cx="2319048" cy="85567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STAFF SUPPORT</a:t>
            </a:r>
          </a:p>
          <a:p>
            <a:pPr algn="ctr"/>
            <a:r>
              <a:rPr lang="en-US" b="1" dirty="0">
                <a:solidFill>
                  <a:schemeClr val="tx1"/>
                </a:solidFill>
              </a:rPr>
              <a:t>5 MEMBERS </a:t>
            </a:r>
            <a:endParaRPr lang="en-IN" b="1" dirty="0">
              <a:solidFill>
                <a:schemeClr val="tx1"/>
              </a:solidFill>
            </a:endParaRPr>
          </a:p>
        </p:txBody>
      </p:sp>
      <p:sp>
        <p:nvSpPr>
          <p:cNvPr id="14" name="Rectangle 13">
            <a:extLst>
              <a:ext uri="{FF2B5EF4-FFF2-40B4-BE49-F238E27FC236}">
                <a16:creationId xmlns:a16="http://schemas.microsoft.com/office/drawing/2014/main" id="{44B81BB1-CDDB-1278-C260-C98E1121320B}"/>
              </a:ext>
            </a:extLst>
          </p:cNvPr>
          <p:cNvSpPr/>
          <p:nvPr/>
        </p:nvSpPr>
        <p:spPr>
          <a:xfrm>
            <a:off x="4414302" y="4239797"/>
            <a:ext cx="2481742" cy="85567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STAFF SUPPORT</a:t>
            </a:r>
          </a:p>
          <a:p>
            <a:pPr algn="ctr"/>
            <a:r>
              <a:rPr lang="en-US" b="1" dirty="0">
                <a:solidFill>
                  <a:schemeClr val="tx1"/>
                </a:solidFill>
              </a:rPr>
              <a:t>7 MEMBERS </a:t>
            </a:r>
            <a:endParaRPr lang="en-IN" b="1" dirty="0">
              <a:solidFill>
                <a:schemeClr val="tx1"/>
              </a:solidFill>
            </a:endParaRPr>
          </a:p>
        </p:txBody>
      </p:sp>
      <p:sp>
        <p:nvSpPr>
          <p:cNvPr id="15" name="Rectangle 14">
            <a:extLst>
              <a:ext uri="{FF2B5EF4-FFF2-40B4-BE49-F238E27FC236}">
                <a16:creationId xmlns:a16="http://schemas.microsoft.com/office/drawing/2014/main" id="{69627D0C-4024-68A5-5D75-3F82646C404A}"/>
              </a:ext>
            </a:extLst>
          </p:cNvPr>
          <p:cNvSpPr/>
          <p:nvPr/>
        </p:nvSpPr>
        <p:spPr>
          <a:xfrm>
            <a:off x="7407290" y="4239798"/>
            <a:ext cx="2421621" cy="85567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STAFF SUPPORT</a:t>
            </a:r>
          </a:p>
          <a:p>
            <a:pPr algn="ctr"/>
            <a:r>
              <a:rPr lang="en-US" b="1" dirty="0">
                <a:solidFill>
                  <a:schemeClr val="tx1"/>
                </a:solidFill>
              </a:rPr>
              <a:t>10 MEMBERS </a:t>
            </a:r>
            <a:endParaRPr lang="en-IN" b="1" dirty="0">
              <a:solidFill>
                <a:schemeClr val="tx1"/>
              </a:solidFill>
            </a:endParaRPr>
          </a:p>
        </p:txBody>
      </p:sp>
      <p:sp>
        <p:nvSpPr>
          <p:cNvPr id="17" name="TextBox 16">
            <a:extLst>
              <a:ext uri="{FF2B5EF4-FFF2-40B4-BE49-F238E27FC236}">
                <a16:creationId xmlns:a16="http://schemas.microsoft.com/office/drawing/2014/main" id="{EE329B41-A154-1E3A-C4CE-5E10EC084168}"/>
              </a:ext>
            </a:extLst>
          </p:cNvPr>
          <p:cNvSpPr txBox="1"/>
          <p:nvPr/>
        </p:nvSpPr>
        <p:spPr>
          <a:xfrm>
            <a:off x="1488187" y="846507"/>
            <a:ext cx="9458236" cy="523220"/>
          </a:xfrm>
          <a:prstGeom prst="rect">
            <a:avLst/>
          </a:prstGeom>
          <a:noFill/>
        </p:spPr>
        <p:txBody>
          <a:bodyPr wrap="square">
            <a:spAutoFit/>
          </a:bodyPr>
          <a:lstStyle/>
          <a:p>
            <a:r>
              <a:rPr lang="en-US" sz="2800" dirty="0">
                <a:solidFill>
                  <a:schemeClr val="accent3"/>
                </a:solidFill>
                <a:latin typeface="Arial Black" panose="020B0A04020102020204" pitchFamily="34" charset="0"/>
              </a:rPr>
              <a:t>INTERIOR STANDARDS AND STAFF SUPPORT</a:t>
            </a:r>
            <a:endParaRPr lang="en-IN" sz="2800" dirty="0">
              <a:solidFill>
                <a:schemeClr val="accent3"/>
              </a:solidFill>
              <a:latin typeface="Arial Black" panose="020B0A04020102020204" pitchFamily="34" charset="0"/>
            </a:endParaRPr>
          </a:p>
        </p:txBody>
      </p:sp>
    </p:spTree>
    <p:extLst>
      <p:ext uri="{BB962C8B-B14F-4D97-AF65-F5344CB8AC3E}">
        <p14:creationId xmlns:p14="http://schemas.microsoft.com/office/powerpoint/2010/main" val="1819486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AAE2E7-35CF-1D68-BB07-B2D314E62E0A}"/>
              </a:ext>
            </a:extLst>
          </p:cNvPr>
          <p:cNvSpPr>
            <a:spLocks noGrp="1"/>
          </p:cNvSpPr>
          <p:nvPr>
            <p:ph type="sldNum" sz="quarter" idx="12"/>
          </p:nvPr>
        </p:nvSpPr>
        <p:spPr/>
        <p:txBody>
          <a:bodyPr/>
          <a:lstStyle/>
          <a:p>
            <a:fld id="{FE024F78-56A6-7740-B68D-8D4D026EDF3F}" type="slidenum">
              <a:rPr lang="en-US" smtClean="0"/>
              <a:pPr/>
              <a:t>27</a:t>
            </a:fld>
            <a:endParaRPr lang="en-US" dirty="0"/>
          </a:p>
        </p:txBody>
      </p:sp>
      <p:sp>
        <p:nvSpPr>
          <p:cNvPr id="6" name="TextBox 5">
            <a:extLst>
              <a:ext uri="{FF2B5EF4-FFF2-40B4-BE49-F238E27FC236}">
                <a16:creationId xmlns:a16="http://schemas.microsoft.com/office/drawing/2014/main" id="{1C7C47C0-C297-CE90-C298-6D053C148864}"/>
              </a:ext>
            </a:extLst>
          </p:cNvPr>
          <p:cNvSpPr txBox="1"/>
          <p:nvPr/>
        </p:nvSpPr>
        <p:spPr>
          <a:xfrm>
            <a:off x="518746" y="2861623"/>
            <a:ext cx="11210192" cy="3364575"/>
          </a:xfrm>
          <a:prstGeom prst="rect">
            <a:avLst/>
          </a:prstGeom>
          <a:noFill/>
        </p:spPr>
        <p:txBody>
          <a:bodyPr wrap="square">
            <a:spAutoFit/>
          </a:bodyPr>
          <a:lstStyle/>
          <a:p>
            <a:pPr>
              <a:lnSpc>
                <a:spcPct val="150000"/>
              </a:lnSpc>
              <a:buFont typeface="Wingdings" panose="05000000000000000000" pitchFamily="2" charset="2"/>
              <a:buChar char="Ø"/>
            </a:pPr>
            <a:r>
              <a:rPr lang="en-US" dirty="0">
                <a:solidFill>
                  <a:schemeClr val="bg1"/>
                </a:solidFill>
              </a:rPr>
              <a:t> Smart Mobiles generate an average profit of 8-12%, depending on the brand and price category.</a:t>
            </a:r>
          </a:p>
          <a:p>
            <a:pPr>
              <a:lnSpc>
                <a:spcPct val="150000"/>
              </a:lnSpc>
              <a:buFont typeface="Wingdings" panose="05000000000000000000" pitchFamily="2" charset="2"/>
              <a:buChar char="Ø"/>
            </a:pPr>
            <a:r>
              <a:rPr lang="en-IN" dirty="0">
                <a:solidFill>
                  <a:schemeClr val="bg1"/>
                </a:solidFill>
              </a:rPr>
              <a:t> Keypad mobiles generate 8-10% on average, depending on the brand and price category.</a:t>
            </a:r>
          </a:p>
          <a:p>
            <a:pPr>
              <a:lnSpc>
                <a:spcPct val="150000"/>
              </a:lnSpc>
              <a:buFont typeface="Wingdings" panose="05000000000000000000" pitchFamily="2" charset="2"/>
              <a:buChar char="Ø"/>
            </a:pPr>
            <a:r>
              <a:rPr lang="en-IN" dirty="0">
                <a:solidFill>
                  <a:schemeClr val="bg1"/>
                </a:solidFill>
              </a:rPr>
              <a:t> TV, laptops, and Soundbars generate an average profit of 5%.</a:t>
            </a:r>
          </a:p>
          <a:p>
            <a:pPr>
              <a:lnSpc>
                <a:spcPct val="150000"/>
              </a:lnSpc>
              <a:buFont typeface="Wingdings" panose="05000000000000000000" pitchFamily="2" charset="2"/>
              <a:buChar char="Ø"/>
            </a:pPr>
            <a:r>
              <a:rPr lang="en-IN" dirty="0">
                <a:solidFill>
                  <a:schemeClr val="bg1"/>
                </a:solidFill>
              </a:rPr>
              <a:t> </a:t>
            </a:r>
            <a:r>
              <a:rPr lang="en-US" dirty="0">
                <a:solidFill>
                  <a:schemeClr val="bg1"/>
                </a:solidFill>
              </a:rPr>
              <a:t>Depending on the market, gadgets can generate a profit of at least 30%.</a:t>
            </a:r>
          </a:p>
          <a:p>
            <a:pPr>
              <a:lnSpc>
                <a:spcPct val="150000"/>
              </a:lnSpc>
              <a:buFont typeface="Wingdings" panose="05000000000000000000" pitchFamily="2" charset="2"/>
              <a:buChar char="Ø"/>
            </a:pPr>
            <a:r>
              <a:rPr lang="en-US" dirty="0">
                <a:solidFill>
                  <a:schemeClr val="bg1"/>
                </a:solidFill>
              </a:rPr>
              <a:t> Depending on the market, Accessories can generate a profit of at least 50%</a:t>
            </a:r>
          </a:p>
          <a:p>
            <a:pPr>
              <a:lnSpc>
                <a:spcPct val="150000"/>
              </a:lnSpc>
              <a:buFont typeface="Wingdings" panose="05000000000000000000" pitchFamily="2" charset="2"/>
              <a:buChar char="Ø"/>
            </a:pPr>
            <a:r>
              <a:rPr lang="en-US" dirty="0">
                <a:solidFill>
                  <a:schemeClr val="bg1"/>
                </a:solidFill>
              </a:rPr>
              <a:t>  Can potentially make 2x times the profit of their staff salary through providing sim and recharge services.</a:t>
            </a:r>
          </a:p>
          <a:p>
            <a:pPr>
              <a:lnSpc>
                <a:spcPct val="150000"/>
              </a:lnSpc>
              <a:buFont typeface="Wingdings" panose="05000000000000000000" pitchFamily="2" charset="2"/>
              <a:buChar char="Ø"/>
            </a:pPr>
            <a:r>
              <a:rPr lang="en-US" dirty="0">
                <a:solidFill>
                  <a:schemeClr val="bg1"/>
                </a:solidFill>
              </a:rPr>
              <a:t> Can potentially make 3x times the profit of their staff salary through providing mobile services.</a:t>
            </a:r>
          </a:p>
          <a:p>
            <a:pPr marL="0" indent="0">
              <a:lnSpc>
                <a:spcPct val="150000"/>
              </a:lnSpc>
              <a:buNone/>
            </a:pPr>
            <a:endParaRPr lang="en-IN" dirty="0">
              <a:solidFill>
                <a:schemeClr val="bg1"/>
              </a:solidFill>
            </a:endParaRPr>
          </a:p>
        </p:txBody>
      </p:sp>
      <p:pic>
        <p:nvPicPr>
          <p:cNvPr id="7" name="Picture 6">
            <a:extLst>
              <a:ext uri="{FF2B5EF4-FFF2-40B4-BE49-F238E27FC236}">
                <a16:creationId xmlns:a16="http://schemas.microsoft.com/office/drawing/2014/main" id="{2F437B92-DA96-10D2-E81A-2BF5E25D8265}"/>
              </a:ext>
            </a:extLst>
          </p:cNvPr>
          <p:cNvPicPr>
            <a:picLocks noChangeAspect="1"/>
          </p:cNvPicPr>
          <p:nvPr/>
        </p:nvPicPr>
        <p:blipFill>
          <a:blip r:embed="rId2"/>
          <a:stretch>
            <a:fillRect/>
          </a:stretch>
        </p:blipFill>
        <p:spPr>
          <a:xfrm>
            <a:off x="1257743" y="701254"/>
            <a:ext cx="1795244" cy="1795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a:extLst>
              <a:ext uri="{FF2B5EF4-FFF2-40B4-BE49-F238E27FC236}">
                <a16:creationId xmlns:a16="http://schemas.microsoft.com/office/drawing/2014/main" id="{DF09EE76-628A-0090-1EAC-47D8DDD091C7}"/>
              </a:ext>
            </a:extLst>
          </p:cNvPr>
          <p:cNvSpPr>
            <a:spLocks noGrp="1"/>
          </p:cNvSpPr>
          <p:nvPr>
            <p:ph type="title"/>
          </p:nvPr>
        </p:nvSpPr>
        <p:spPr>
          <a:xfrm>
            <a:off x="3193664" y="660463"/>
            <a:ext cx="6878462" cy="1478570"/>
          </a:xfrm>
        </p:spPr>
        <p:txBody>
          <a:bodyPr/>
          <a:lstStyle/>
          <a:p>
            <a:pPr algn="ctr"/>
            <a:r>
              <a:rPr lang="en-US" dirty="0">
                <a:solidFill>
                  <a:schemeClr val="accent3"/>
                </a:solidFill>
              </a:rPr>
              <a:t>Overall profit margin breakup</a:t>
            </a:r>
            <a:endParaRPr lang="en-IN" dirty="0">
              <a:solidFill>
                <a:schemeClr val="accent3"/>
              </a:solidFill>
            </a:endParaRPr>
          </a:p>
        </p:txBody>
      </p:sp>
    </p:spTree>
    <p:extLst>
      <p:ext uri="{BB962C8B-B14F-4D97-AF65-F5344CB8AC3E}">
        <p14:creationId xmlns:p14="http://schemas.microsoft.com/office/powerpoint/2010/main" val="359804336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709A2A-B573-C79F-CFFE-4012513871A0}"/>
              </a:ext>
            </a:extLst>
          </p:cNvPr>
          <p:cNvSpPr>
            <a:spLocks noGrp="1"/>
          </p:cNvSpPr>
          <p:nvPr>
            <p:ph type="sldNum" sz="quarter" idx="12"/>
          </p:nvPr>
        </p:nvSpPr>
        <p:spPr/>
        <p:txBody>
          <a:bodyPr/>
          <a:lstStyle/>
          <a:p>
            <a:fld id="{FE024F78-56A6-7740-B68D-8D4D026EDF3F}" type="slidenum">
              <a:rPr lang="en-US" smtClean="0"/>
              <a:pPr/>
              <a:t>28</a:t>
            </a:fld>
            <a:endParaRPr lang="en-US" dirty="0"/>
          </a:p>
        </p:txBody>
      </p:sp>
      <p:pic>
        <p:nvPicPr>
          <p:cNvPr id="7" name="Picture 6">
            <a:extLst>
              <a:ext uri="{FF2B5EF4-FFF2-40B4-BE49-F238E27FC236}">
                <a16:creationId xmlns:a16="http://schemas.microsoft.com/office/drawing/2014/main" id="{9AFB3807-969B-B089-AFFD-399D0EB7227E}"/>
              </a:ext>
            </a:extLst>
          </p:cNvPr>
          <p:cNvPicPr>
            <a:picLocks noChangeAspect="1"/>
          </p:cNvPicPr>
          <p:nvPr/>
        </p:nvPicPr>
        <p:blipFill>
          <a:blip r:embed="rId2"/>
          <a:stretch>
            <a:fillRect/>
          </a:stretch>
        </p:blipFill>
        <p:spPr>
          <a:xfrm>
            <a:off x="863022" y="2097088"/>
            <a:ext cx="3063026" cy="3063026"/>
          </a:xfrm>
          <a:prstGeom prst="rect">
            <a:avLst/>
          </a:prstGeom>
        </p:spPr>
      </p:pic>
      <p:sp>
        <p:nvSpPr>
          <p:cNvPr id="9" name="TextBox 8">
            <a:extLst>
              <a:ext uri="{FF2B5EF4-FFF2-40B4-BE49-F238E27FC236}">
                <a16:creationId xmlns:a16="http://schemas.microsoft.com/office/drawing/2014/main" id="{A73A9969-86FF-3DBC-77DD-668548E6EF2B}"/>
              </a:ext>
            </a:extLst>
          </p:cNvPr>
          <p:cNvSpPr txBox="1"/>
          <p:nvPr/>
        </p:nvSpPr>
        <p:spPr>
          <a:xfrm>
            <a:off x="2394535" y="773696"/>
            <a:ext cx="7883671" cy="584775"/>
          </a:xfrm>
          <a:prstGeom prst="rect">
            <a:avLst/>
          </a:prstGeom>
          <a:noFill/>
        </p:spPr>
        <p:txBody>
          <a:bodyPr wrap="square">
            <a:spAutoFit/>
          </a:bodyPr>
          <a:lstStyle/>
          <a:p>
            <a:r>
              <a:rPr lang="en-US" sz="3200" dirty="0">
                <a:solidFill>
                  <a:schemeClr val="accent3"/>
                </a:solidFill>
                <a:latin typeface="Arial Black" panose="020B0A04020102020204" pitchFamily="34" charset="0"/>
              </a:rPr>
              <a:t>PROFIT FROM SKY FRANCHISEE</a:t>
            </a:r>
            <a:endParaRPr lang="en-IN" sz="3200" dirty="0">
              <a:solidFill>
                <a:schemeClr val="accent3"/>
              </a:solidFill>
              <a:latin typeface="Arial Black" panose="020B0A04020102020204" pitchFamily="34" charset="0"/>
            </a:endParaRPr>
          </a:p>
        </p:txBody>
      </p:sp>
      <p:sp>
        <p:nvSpPr>
          <p:cNvPr id="10" name="TextBox 9">
            <a:extLst>
              <a:ext uri="{FF2B5EF4-FFF2-40B4-BE49-F238E27FC236}">
                <a16:creationId xmlns:a16="http://schemas.microsoft.com/office/drawing/2014/main" id="{1217EF98-307E-52A3-DD87-D85416EBF672}"/>
              </a:ext>
            </a:extLst>
          </p:cNvPr>
          <p:cNvSpPr txBox="1"/>
          <p:nvPr/>
        </p:nvSpPr>
        <p:spPr>
          <a:xfrm>
            <a:off x="4026876" y="1962204"/>
            <a:ext cx="6488723" cy="418980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2000" dirty="0">
                <a:solidFill>
                  <a:schemeClr val="bg1"/>
                </a:solidFill>
              </a:rPr>
              <a:t> Total Of 10% of the margin will be given in the invoice itself.</a:t>
            </a:r>
          </a:p>
          <a:p>
            <a:pPr marL="285750" indent="-285750">
              <a:lnSpc>
                <a:spcPct val="150000"/>
              </a:lnSpc>
              <a:buFont typeface="Wingdings" panose="05000000000000000000" pitchFamily="2" charset="2"/>
              <a:buChar char="ü"/>
            </a:pPr>
            <a:r>
              <a:rPr lang="en-US" sz="2000" dirty="0">
                <a:solidFill>
                  <a:schemeClr val="bg1"/>
                </a:solidFill>
              </a:rPr>
              <a:t>In which 2% will be used for Rent and E.B.</a:t>
            </a:r>
          </a:p>
          <a:p>
            <a:pPr marL="285750" indent="-285750">
              <a:lnSpc>
                <a:spcPct val="150000"/>
              </a:lnSpc>
              <a:buFont typeface="Wingdings" panose="05000000000000000000" pitchFamily="2" charset="2"/>
              <a:buChar char="ü"/>
            </a:pPr>
            <a:r>
              <a:rPr lang="en-US" sz="2000" dirty="0">
                <a:solidFill>
                  <a:schemeClr val="bg1"/>
                </a:solidFill>
              </a:rPr>
              <a:t>2% for staff Salary</a:t>
            </a:r>
          </a:p>
          <a:p>
            <a:pPr marL="285750" indent="-285750">
              <a:lnSpc>
                <a:spcPct val="150000"/>
              </a:lnSpc>
              <a:buFont typeface="Wingdings" panose="05000000000000000000" pitchFamily="2" charset="2"/>
              <a:buChar char="ü"/>
            </a:pPr>
            <a:r>
              <a:rPr lang="en-US" sz="2000" dirty="0">
                <a:solidFill>
                  <a:schemeClr val="bg1"/>
                </a:solidFill>
              </a:rPr>
              <a:t> 2% for customer discount.</a:t>
            </a:r>
          </a:p>
          <a:p>
            <a:pPr marL="285750" indent="-285750">
              <a:lnSpc>
                <a:spcPct val="150000"/>
              </a:lnSpc>
              <a:buFont typeface="Wingdings" panose="05000000000000000000" pitchFamily="2" charset="2"/>
              <a:buChar char="ü"/>
            </a:pPr>
            <a:r>
              <a:rPr lang="en-US" sz="2000" dirty="0">
                <a:solidFill>
                  <a:schemeClr val="bg1"/>
                </a:solidFill>
              </a:rPr>
              <a:t>A total of 4% will be your profit ( In profit 2% can be used for personal uses and 2% need to be invest in store stocks to increase store values). </a:t>
            </a:r>
            <a:endParaRPr lang="en-IN" sz="2000" dirty="0">
              <a:solidFill>
                <a:schemeClr val="bg1"/>
              </a:solidFill>
            </a:endParaRPr>
          </a:p>
          <a:p>
            <a:pPr marL="285750" indent="-285750">
              <a:lnSpc>
                <a:spcPct val="150000"/>
              </a:lnSpc>
              <a:buFont typeface="Wingdings" panose="05000000000000000000" pitchFamily="2" charset="2"/>
              <a:buChar char="ü"/>
            </a:pPr>
            <a:endParaRPr lang="en-IN" sz="2000" dirty="0">
              <a:solidFill>
                <a:schemeClr val="bg1"/>
              </a:solidFill>
            </a:endParaRPr>
          </a:p>
        </p:txBody>
      </p:sp>
    </p:spTree>
    <p:extLst>
      <p:ext uri="{BB962C8B-B14F-4D97-AF65-F5344CB8AC3E}">
        <p14:creationId xmlns:p14="http://schemas.microsoft.com/office/powerpoint/2010/main" val="2377262953"/>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60C9A1-386C-2235-0BDF-45B61B255C81}"/>
              </a:ext>
            </a:extLst>
          </p:cNvPr>
          <p:cNvSpPr>
            <a:spLocks noGrp="1"/>
          </p:cNvSpPr>
          <p:nvPr>
            <p:ph type="sldNum" sz="quarter" idx="12"/>
          </p:nvPr>
        </p:nvSpPr>
        <p:spPr/>
        <p:txBody>
          <a:bodyPr/>
          <a:lstStyle/>
          <a:p>
            <a:fld id="{FE024F78-56A6-7740-B68D-8D4D026EDF3F}" type="slidenum">
              <a:rPr lang="en-US" smtClean="0"/>
              <a:pPr/>
              <a:t>29</a:t>
            </a:fld>
            <a:endParaRPr lang="en-US" dirty="0"/>
          </a:p>
        </p:txBody>
      </p:sp>
      <p:sp>
        <p:nvSpPr>
          <p:cNvPr id="8" name="TextBox 7">
            <a:extLst>
              <a:ext uri="{FF2B5EF4-FFF2-40B4-BE49-F238E27FC236}">
                <a16:creationId xmlns:a16="http://schemas.microsoft.com/office/drawing/2014/main" id="{5BFABFD8-0A83-DCDB-A432-537E394EF609}"/>
              </a:ext>
            </a:extLst>
          </p:cNvPr>
          <p:cNvSpPr txBox="1"/>
          <p:nvPr/>
        </p:nvSpPr>
        <p:spPr>
          <a:xfrm>
            <a:off x="3054287" y="751437"/>
            <a:ext cx="6097464" cy="523220"/>
          </a:xfrm>
          <a:prstGeom prst="rect">
            <a:avLst/>
          </a:prstGeom>
          <a:noFill/>
        </p:spPr>
        <p:txBody>
          <a:bodyPr wrap="square">
            <a:spAutoFit/>
          </a:bodyPr>
          <a:lstStyle/>
          <a:p>
            <a:r>
              <a:rPr lang="en-US" sz="2800" dirty="0">
                <a:solidFill>
                  <a:schemeClr val="accent3"/>
                </a:solidFill>
                <a:latin typeface="Arial Black" panose="020B0A04020102020204" pitchFamily="34" charset="0"/>
              </a:rPr>
              <a:t> CLUB ACTIVATION CHARGES</a:t>
            </a:r>
            <a:endParaRPr lang="en-IN" sz="2800" dirty="0">
              <a:solidFill>
                <a:schemeClr val="accent3"/>
              </a:solidFill>
              <a:latin typeface="Arial Black" panose="020B0A04020102020204" pitchFamily="34" charset="0"/>
            </a:endParaRPr>
          </a:p>
        </p:txBody>
      </p:sp>
      <p:sp>
        <p:nvSpPr>
          <p:cNvPr id="9" name="Content Placeholder 2">
            <a:extLst>
              <a:ext uri="{FF2B5EF4-FFF2-40B4-BE49-F238E27FC236}">
                <a16:creationId xmlns:a16="http://schemas.microsoft.com/office/drawing/2014/main" id="{16F69DD7-9FA9-E34C-6D69-5A8EB7D64EB7}"/>
              </a:ext>
            </a:extLst>
          </p:cNvPr>
          <p:cNvSpPr txBox="1">
            <a:spLocks/>
          </p:cNvSpPr>
          <p:nvPr/>
        </p:nvSpPr>
        <p:spPr>
          <a:xfrm>
            <a:off x="5292968" y="1717229"/>
            <a:ext cx="6312877" cy="25947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b="0" i="0" kern="1200" cap="all" spc="600" baseline="0">
                <a:solidFill>
                  <a:schemeClr val="accent3">
                    <a:lumMod val="75000"/>
                  </a:schemeClr>
                </a:solidFill>
                <a:latin typeface="+mj-lt"/>
                <a:ea typeface="+mn-ea"/>
                <a:cs typeface="Biome Light" panose="020B0303030204020804" pitchFamily="34" charset="0"/>
              </a:defRPr>
            </a:lvl1pPr>
            <a:lvl2pPr marL="457200" indent="0" algn="ctr"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Font typeface="Wingdings" panose="05000000000000000000" pitchFamily="2" charset="2"/>
              <a:buChar char="Ø"/>
            </a:pPr>
            <a:r>
              <a:rPr lang="en-US" sz="1800" cap="none" dirty="0">
                <a:solidFill>
                  <a:schemeClr val="bg1"/>
                </a:solidFill>
                <a:latin typeface="Times New Roman" panose="02020603050405020304" pitchFamily="18" charset="0"/>
                <a:cs typeface="Times New Roman" panose="02020603050405020304" pitchFamily="18" charset="0"/>
              </a:rPr>
              <a:t>Sky mobile's activation fee is tailored to your selection of clubs, inspiring you to choose the one that resonates with you the most.</a:t>
            </a:r>
          </a:p>
          <a:p>
            <a:pPr algn="l">
              <a:lnSpc>
                <a:spcPct val="100000"/>
              </a:lnSpc>
              <a:buFont typeface="Wingdings" panose="05000000000000000000" pitchFamily="2" charset="2"/>
              <a:buChar char="Ø"/>
            </a:pPr>
            <a:r>
              <a:rPr lang="en-US" sz="1800" cap="none" dirty="0">
                <a:solidFill>
                  <a:schemeClr val="bg1"/>
                </a:solidFill>
                <a:latin typeface="Times New Roman" panose="02020603050405020304" pitchFamily="18" charset="0"/>
                <a:cs typeface="Times New Roman" panose="02020603050405020304" pitchFamily="18" charset="0"/>
              </a:rPr>
              <a:t> The agreement </a:t>
            </a:r>
            <a:r>
              <a:rPr lang="en-US" sz="1800" cap="none" dirty="0">
                <a:solidFill>
                  <a:schemeClr val="bg1"/>
                </a:solidFill>
                <a:latin typeface="+mn-lt"/>
                <a:cs typeface="Times New Roman" panose="02020603050405020304" pitchFamily="18" charset="0"/>
              </a:rPr>
              <a:t>will</a:t>
            </a:r>
            <a:r>
              <a:rPr lang="en-US" sz="1800" cap="none" dirty="0">
                <a:solidFill>
                  <a:schemeClr val="bg1"/>
                </a:solidFill>
                <a:latin typeface="Times New Roman" panose="02020603050405020304" pitchFamily="18" charset="0"/>
                <a:cs typeface="Times New Roman" panose="02020603050405020304" pitchFamily="18" charset="0"/>
              </a:rPr>
              <a:t> be valid for a period of 3 years and can be renewed upon expiration. </a:t>
            </a:r>
            <a:endParaRPr lang="en-IN" sz="1800" cap="none" dirty="0">
              <a:solidFill>
                <a:schemeClr val="bg1"/>
              </a:solidFill>
              <a:latin typeface="Times New Roman" panose="02020603050405020304" pitchFamily="18" charset="0"/>
              <a:cs typeface="Times New Roman" panose="02020603050405020304" pitchFamily="18" charset="0"/>
            </a:endParaRPr>
          </a:p>
          <a:p>
            <a:pPr algn="l">
              <a:lnSpc>
                <a:spcPct val="100000"/>
              </a:lnSpc>
            </a:pPr>
            <a:endParaRPr lang="en-IN" sz="1800" b="1" cap="none" dirty="0">
              <a:solidFill>
                <a:schemeClr val="bg1"/>
              </a:solidFill>
              <a:latin typeface="Arial Nova" panose="020B05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CAA697F-F07E-B2F5-0D08-CB2B4E1E2667}"/>
              </a:ext>
            </a:extLst>
          </p:cNvPr>
          <p:cNvSpPr txBox="1"/>
          <p:nvPr/>
        </p:nvSpPr>
        <p:spPr>
          <a:xfrm>
            <a:off x="1436194" y="4444121"/>
            <a:ext cx="2319048" cy="769441"/>
          </a:xfrm>
          <a:prstGeom prst="rect">
            <a:avLst/>
          </a:prstGeom>
          <a:solidFill>
            <a:schemeClr val="accent6">
              <a:lumMod val="50000"/>
            </a:schemeClr>
          </a:solidFill>
          <a:ln>
            <a:solidFill>
              <a:schemeClr val="bg1"/>
            </a:solidFill>
          </a:ln>
        </p:spPr>
        <p:txBody>
          <a:bodyPr wrap="square" rtlCol="0">
            <a:spAutoFit/>
          </a:bodyPr>
          <a:lstStyle/>
          <a:p>
            <a:pPr algn="ctr"/>
            <a:r>
              <a:rPr lang="en-US" sz="2400" dirty="0"/>
              <a:t> </a:t>
            </a:r>
            <a:r>
              <a:rPr lang="en-US" sz="2000" b="1" u="sng" dirty="0">
                <a:solidFill>
                  <a:schemeClr val="bg1"/>
                </a:solidFill>
              </a:rPr>
              <a:t>ELITE CLUB</a:t>
            </a:r>
          </a:p>
          <a:p>
            <a:pPr algn="ctr"/>
            <a:r>
              <a:rPr lang="en-US" sz="2000" dirty="0">
                <a:solidFill>
                  <a:schemeClr val="bg1"/>
                </a:solidFill>
              </a:rPr>
              <a:t>INV.=30 LAKHS</a:t>
            </a:r>
          </a:p>
        </p:txBody>
      </p:sp>
      <p:sp>
        <p:nvSpPr>
          <p:cNvPr id="11" name="TextBox 10">
            <a:extLst>
              <a:ext uri="{FF2B5EF4-FFF2-40B4-BE49-F238E27FC236}">
                <a16:creationId xmlns:a16="http://schemas.microsoft.com/office/drawing/2014/main" id="{53AFED12-D753-0555-69B6-709AD5475448}"/>
              </a:ext>
            </a:extLst>
          </p:cNvPr>
          <p:cNvSpPr txBox="1"/>
          <p:nvPr/>
        </p:nvSpPr>
        <p:spPr>
          <a:xfrm>
            <a:off x="4548233" y="4444121"/>
            <a:ext cx="2481742" cy="707886"/>
          </a:xfrm>
          <a:prstGeom prst="rect">
            <a:avLst/>
          </a:prstGeom>
          <a:solidFill>
            <a:srgbClr val="860404"/>
          </a:solidFill>
          <a:ln>
            <a:solidFill>
              <a:schemeClr val="bg1"/>
            </a:solidFill>
          </a:ln>
        </p:spPr>
        <p:txBody>
          <a:bodyPr wrap="square" rtlCol="0">
            <a:spAutoFit/>
          </a:bodyPr>
          <a:lstStyle/>
          <a:p>
            <a:pPr algn="ctr"/>
            <a:r>
              <a:rPr lang="en-US" sz="2000" dirty="0">
                <a:solidFill>
                  <a:schemeClr val="bg1"/>
                </a:solidFill>
              </a:rPr>
              <a:t> </a:t>
            </a:r>
            <a:r>
              <a:rPr lang="en-US" sz="2000" b="1" u="sng" dirty="0">
                <a:solidFill>
                  <a:schemeClr val="bg1"/>
                </a:solidFill>
              </a:rPr>
              <a:t>PLATINUM CLUB</a:t>
            </a:r>
          </a:p>
          <a:p>
            <a:pPr algn="ctr"/>
            <a:r>
              <a:rPr lang="en-US" sz="2000" dirty="0">
                <a:solidFill>
                  <a:schemeClr val="bg1"/>
                </a:solidFill>
              </a:rPr>
              <a:t>INV.=50 LAKHS</a:t>
            </a:r>
          </a:p>
        </p:txBody>
      </p:sp>
      <p:sp>
        <p:nvSpPr>
          <p:cNvPr id="12" name="TextBox 11">
            <a:extLst>
              <a:ext uri="{FF2B5EF4-FFF2-40B4-BE49-F238E27FC236}">
                <a16:creationId xmlns:a16="http://schemas.microsoft.com/office/drawing/2014/main" id="{42220E85-975F-2C8A-E76F-A963E8B1625A}"/>
              </a:ext>
            </a:extLst>
          </p:cNvPr>
          <p:cNvSpPr txBox="1"/>
          <p:nvPr/>
        </p:nvSpPr>
        <p:spPr>
          <a:xfrm>
            <a:off x="7822966" y="4444121"/>
            <a:ext cx="2481742" cy="707886"/>
          </a:xfrm>
          <a:prstGeom prst="rect">
            <a:avLst/>
          </a:prstGeom>
          <a:solidFill>
            <a:schemeClr val="accent1">
              <a:lumMod val="50000"/>
            </a:schemeClr>
          </a:solidFill>
          <a:ln>
            <a:solidFill>
              <a:schemeClr val="bg1"/>
            </a:solidFill>
          </a:ln>
        </p:spPr>
        <p:txBody>
          <a:bodyPr wrap="square" rtlCol="0">
            <a:spAutoFit/>
          </a:bodyPr>
          <a:lstStyle/>
          <a:p>
            <a:pPr algn="ctr"/>
            <a:r>
              <a:rPr lang="en-US" sz="2000" b="1" u="sng" dirty="0">
                <a:solidFill>
                  <a:schemeClr val="bg1"/>
                </a:solidFill>
              </a:rPr>
              <a:t> PRESIDENT CLUB</a:t>
            </a:r>
          </a:p>
          <a:p>
            <a:pPr algn="ctr"/>
            <a:r>
              <a:rPr lang="en-US" sz="2000" dirty="0">
                <a:solidFill>
                  <a:schemeClr val="bg1"/>
                </a:solidFill>
              </a:rPr>
              <a:t>INV.=1 CRORE</a:t>
            </a:r>
            <a:endParaRPr lang="en-US" sz="2400" dirty="0">
              <a:solidFill>
                <a:schemeClr val="bg1"/>
              </a:solidFill>
            </a:endParaRPr>
          </a:p>
        </p:txBody>
      </p:sp>
      <p:sp>
        <p:nvSpPr>
          <p:cNvPr id="13" name="Rectangle 12">
            <a:extLst>
              <a:ext uri="{FF2B5EF4-FFF2-40B4-BE49-F238E27FC236}">
                <a16:creationId xmlns:a16="http://schemas.microsoft.com/office/drawing/2014/main" id="{61D23D42-61D4-F5A2-E374-826D1F449483}"/>
              </a:ext>
            </a:extLst>
          </p:cNvPr>
          <p:cNvSpPr/>
          <p:nvPr/>
        </p:nvSpPr>
        <p:spPr>
          <a:xfrm>
            <a:off x="1446288" y="5492905"/>
            <a:ext cx="2319048" cy="855677"/>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Renewal Fee for 3YRS</a:t>
            </a:r>
          </a:p>
          <a:p>
            <a:pPr algn="ctr"/>
            <a:r>
              <a:rPr lang="en-US" dirty="0"/>
              <a:t>3 LAKHS</a:t>
            </a:r>
          </a:p>
        </p:txBody>
      </p:sp>
      <p:sp>
        <p:nvSpPr>
          <p:cNvPr id="14" name="Rectangle 13">
            <a:extLst>
              <a:ext uri="{FF2B5EF4-FFF2-40B4-BE49-F238E27FC236}">
                <a16:creationId xmlns:a16="http://schemas.microsoft.com/office/drawing/2014/main" id="{3668F135-AA45-95C6-DA18-FB8D094CAEBA}"/>
              </a:ext>
            </a:extLst>
          </p:cNvPr>
          <p:cNvSpPr/>
          <p:nvPr/>
        </p:nvSpPr>
        <p:spPr>
          <a:xfrm>
            <a:off x="4599647" y="5492906"/>
            <a:ext cx="2481742" cy="855677"/>
          </a:xfrm>
          <a:prstGeom prst="rect">
            <a:avLst/>
          </a:prstGeom>
          <a:solidFill>
            <a:srgbClr val="8604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Renewal Fee for 3YRS</a:t>
            </a:r>
          </a:p>
          <a:p>
            <a:pPr algn="ctr"/>
            <a:r>
              <a:rPr lang="en-US" dirty="0"/>
              <a:t>5 LAKHS</a:t>
            </a:r>
          </a:p>
        </p:txBody>
      </p:sp>
      <p:sp>
        <p:nvSpPr>
          <p:cNvPr id="15" name="Rectangle 14">
            <a:extLst>
              <a:ext uri="{FF2B5EF4-FFF2-40B4-BE49-F238E27FC236}">
                <a16:creationId xmlns:a16="http://schemas.microsoft.com/office/drawing/2014/main" id="{D303CCC3-49B7-A946-02D6-0BCF21D1A4AB}"/>
              </a:ext>
            </a:extLst>
          </p:cNvPr>
          <p:cNvSpPr/>
          <p:nvPr/>
        </p:nvSpPr>
        <p:spPr>
          <a:xfrm>
            <a:off x="7822966" y="5468811"/>
            <a:ext cx="2421621" cy="855677"/>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Renewal Fee for 3YRS</a:t>
            </a:r>
          </a:p>
          <a:p>
            <a:pPr algn="ctr"/>
            <a:r>
              <a:rPr lang="en-US" dirty="0"/>
              <a:t>10 LAKHS</a:t>
            </a:r>
          </a:p>
        </p:txBody>
      </p:sp>
      <p:pic>
        <p:nvPicPr>
          <p:cNvPr id="16" name="Picture 2" descr="Activation | Griffiths Graphics">
            <a:extLst>
              <a:ext uri="{FF2B5EF4-FFF2-40B4-BE49-F238E27FC236}">
                <a16:creationId xmlns:a16="http://schemas.microsoft.com/office/drawing/2014/main" id="{0F6BBD53-F536-A857-5F6C-1B714FB28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98" y="2004651"/>
            <a:ext cx="4301890" cy="19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6240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60D053B-A40A-3228-B6D5-3371B9EE2E56}"/>
              </a:ext>
            </a:extLst>
          </p:cNvPr>
          <p:cNvSpPr>
            <a:spLocks noGrp="1"/>
          </p:cNvSpPr>
          <p:nvPr>
            <p:ph type="subTitle" idx="1"/>
          </p:nvPr>
        </p:nvSpPr>
        <p:spPr>
          <a:xfrm>
            <a:off x="1359361" y="3789485"/>
            <a:ext cx="10140978" cy="1854395"/>
          </a:xfrm>
        </p:spPr>
        <p:txBody>
          <a:bodyPr/>
          <a:lstStyle/>
          <a:p>
            <a:r>
              <a:rPr lang="en-US"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SKY MOBILES AND ELECTRONICS INFO</a:t>
            </a:r>
            <a:endParaRPr lang="en-IN"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6A971A9-0C5C-DDFC-67F9-2E5A55F12F67}"/>
              </a:ext>
            </a:extLst>
          </p:cNvPr>
          <p:cNvSpPr>
            <a:spLocks noGrp="1"/>
          </p:cNvSpPr>
          <p:nvPr>
            <p:ph type="sldNum" sz="quarter" idx="12"/>
          </p:nvPr>
        </p:nvSpPr>
        <p:spPr/>
        <p:txBody>
          <a:bodyPr/>
          <a:lstStyle/>
          <a:p>
            <a:fld id="{FE024F78-56A6-7740-B68D-8D4D026EDF3F}" type="slidenum">
              <a:rPr lang="en-US" smtClean="0"/>
              <a:pPr/>
              <a:t>3</a:t>
            </a:fld>
            <a:endParaRPr lang="en-US" dirty="0"/>
          </a:p>
        </p:txBody>
      </p:sp>
      <p:pic>
        <p:nvPicPr>
          <p:cNvPr id="5" name="Picture 4">
            <a:extLst>
              <a:ext uri="{FF2B5EF4-FFF2-40B4-BE49-F238E27FC236}">
                <a16:creationId xmlns:a16="http://schemas.microsoft.com/office/drawing/2014/main" id="{DD24D097-D4E1-A930-0D4B-2E47768C0FEC}"/>
              </a:ext>
            </a:extLst>
          </p:cNvPr>
          <p:cNvPicPr>
            <a:picLocks noChangeAspect="1"/>
          </p:cNvPicPr>
          <p:nvPr/>
        </p:nvPicPr>
        <p:blipFill>
          <a:blip r:embed="rId3"/>
          <a:stretch>
            <a:fillRect/>
          </a:stretch>
        </p:blipFill>
        <p:spPr>
          <a:xfrm>
            <a:off x="4770982" y="589081"/>
            <a:ext cx="2839919" cy="2839919"/>
          </a:xfrm>
          <a:prstGeom prst="rect">
            <a:avLst/>
          </a:prstGeom>
        </p:spPr>
      </p:pic>
    </p:spTree>
    <p:extLst>
      <p:ext uri="{BB962C8B-B14F-4D97-AF65-F5344CB8AC3E}">
        <p14:creationId xmlns:p14="http://schemas.microsoft.com/office/powerpoint/2010/main" val="139719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EF2E-2EE7-E9AA-24A0-68FA08566B10}"/>
              </a:ext>
            </a:extLst>
          </p:cNvPr>
          <p:cNvSpPr>
            <a:spLocks noGrp="1"/>
          </p:cNvSpPr>
          <p:nvPr>
            <p:ph type="title"/>
          </p:nvPr>
        </p:nvSpPr>
        <p:spPr>
          <a:xfrm>
            <a:off x="3305668" y="113097"/>
            <a:ext cx="7420819" cy="1656304"/>
          </a:xfrm>
        </p:spPr>
        <p:txBody>
          <a:bodyPr/>
          <a:lstStyle/>
          <a:p>
            <a:pPr algn="ctr"/>
            <a:r>
              <a:rPr lang="en-US" b="1" dirty="0">
                <a:solidFill>
                  <a:schemeClr val="accent3"/>
                </a:solidFill>
                <a:latin typeface="Arial Black" panose="020B0A04020102020204" pitchFamily="34" charset="0"/>
              </a:rPr>
              <a:t>Store renovation process</a:t>
            </a:r>
            <a:endParaRPr lang="en-IN" b="1" dirty="0">
              <a:solidFill>
                <a:schemeClr val="accent3"/>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00AE0BC-91A6-6CAD-16CC-20FB08F35332}"/>
              </a:ext>
            </a:extLst>
          </p:cNvPr>
          <p:cNvSpPr>
            <a:spLocks noGrp="1"/>
          </p:cNvSpPr>
          <p:nvPr>
            <p:ph sz="quarter" idx="31"/>
          </p:nvPr>
        </p:nvSpPr>
        <p:spPr>
          <a:xfrm>
            <a:off x="4106008" y="2497015"/>
            <a:ext cx="6259995" cy="853830"/>
          </a:xfrm>
        </p:spPr>
        <p:txBody>
          <a:bodyPr/>
          <a:lstStyle/>
          <a:p>
            <a:r>
              <a:rPr lang="en-US" sz="3200" dirty="0"/>
              <a:t>F</a:t>
            </a:r>
            <a:r>
              <a:rPr lang="en-IN" sz="3200" dirty="0"/>
              <a:t>or every 3 years need to spend 0.25% percentage for store renovation process</a:t>
            </a:r>
            <a:r>
              <a:rPr lang="en-IN" sz="3200" dirty="0">
                <a:latin typeface="CIDFont+F1"/>
              </a:rPr>
              <a:t>.</a:t>
            </a:r>
          </a:p>
        </p:txBody>
      </p:sp>
      <p:sp>
        <p:nvSpPr>
          <p:cNvPr id="4" name="Slide Number Placeholder 3">
            <a:extLst>
              <a:ext uri="{FF2B5EF4-FFF2-40B4-BE49-F238E27FC236}">
                <a16:creationId xmlns:a16="http://schemas.microsoft.com/office/drawing/2014/main" id="{E004A1EA-82B4-FFA5-68A7-81F3D14A8B6D}"/>
              </a:ext>
            </a:extLst>
          </p:cNvPr>
          <p:cNvSpPr>
            <a:spLocks noGrp="1"/>
          </p:cNvSpPr>
          <p:nvPr>
            <p:ph type="sldNum" sz="quarter" idx="12"/>
          </p:nvPr>
        </p:nvSpPr>
        <p:spPr/>
        <p:txBody>
          <a:bodyPr/>
          <a:lstStyle/>
          <a:p>
            <a:fld id="{FE024F78-56A6-7740-B68D-8D4D026EDF3F}" type="slidenum">
              <a:rPr lang="en-US" smtClean="0"/>
              <a:pPr/>
              <a:t>30</a:t>
            </a:fld>
            <a:endParaRPr lang="en-US" dirty="0"/>
          </a:p>
        </p:txBody>
      </p:sp>
      <p:pic>
        <p:nvPicPr>
          <p:cNvPr id="5" name="Content Placeholder 14">
            <a:extLst>
              <a:ext uri="{FF2B5EF4-FFF2-40B4-BE49-F238E27FC236}">
                <a16:creationId xmlns:a16="http://schemas.microsoft.com/office/drawing/2014/main" id="{BF528EA0-9800-4239-4617-88C74230F5CE}"/>
              </a:ext>
            </a:extLst>
          </p:cNvPr>
          <p:cNvPicPr>
            <a:picLocks noChangeAspect="1"/>
          </p:cNvPicPr>
          <p:nvPr/>
        </p:nvPicPr>
        <p:blipFill>
          <a:blip r:embed="rId2"/>
          <a:stretch>
            <a:fillRect/>
          </a:stretch>
        </p:blipFill>
        <p:spPr>
          <a:xfrm>
            <a:off x="1147150" y="2489198"/>
            <a:ext cx="2762498" cy="2762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413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BBED-A167-2861-ECEC-5B7B0975312B}"/>
              </a:ext>
            </a:extLst>
          </p:cNvPr>
          <p:cNvSpPr>
            <a:spLocks noGrp="1"/>
          </p:cNvSpPr>
          <p:nvPr>
            <p:ph type="title"/>
          </p:nvPr>
        </p:nvSpPr>
        <p:spPr/>
        <p:txBody>
          <a:bodyPr/>
          <a:lstStyle/>
          <a:p>
            <a:pPr algn="ctr"/>
            <a:r>
              <a:rPr lang="en-US" sz="3600" b="1" dirty="0">
                <a:solidFill>
                  <a:schemeClr val="accent3"/>
                </a:solidFill>
                <a:latin typeface="Arial Black" panose="020B0A04020102020204" pitchFamily="34" charset="0"/>
              </a:rPr>
              <a:t>STORE STOCKS</a:t>
            </a:r>
            <a:endParaRPr lang="en-IN" sz="3600" b="1" dirty="0">
              <a:solidFill>
                <a:schemeClr val="accent3"/>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5E4F7455-F64A-FF40-1943-80361BB358EC}"/>
              </a:ext>
            </a:extLst>
          </p:cNvPr>
          <p:cNvSpPr>
            <a:spLocks noGrp="1"/>
          </p:cNvSpPr>
          <p:nvPr>
            <p:ph type="sldNum" sz="quarter" idx="12"/>
          </p:nvPr>
        </p:nvSpPr>
        <p:spPr/>
        <p:txBody>
          <a:bodyPr/>
          <a:lstStyle/>
          <a:p>
            <a:fld id="{FE024F78-56A6-7740-B68D-8D4D026EDF3F}" type="slidenum">
              <a:rPr lang="en-US" smtClean="0"/>
              <a:pPr/>
              <a:t>31</a:t>
            </a:fld>
            <a:endParaRPr lang="en-US" dirty="0"/>
          </a:p>
        </p:txBody>
      </p:sp>
      <p:sp>
        <p:nvSpPr>
          <p:cNvPr id="5" name="Content Placeholder 2">
            <a:extLst>
              <a:ext uri="{FF2B5EF4-FFF2-40B4-BE49-F238E27FC236}">
                <a16:creationId xmlns:a16="http://schemas.microsoft.com/office/drawing/2014/main" id="{E3E7BF2C-1DA7-55D0-F241-34AE511F70B9}"/>
              </a:ext>
            </a:extLst>
          </p:cNvPr>
          <p:cNvSpPr>
            <a:spLocks noGrp="1"/>
          </p:cNvSpPr>
          <p:nvPr>
            <p:ph sz="quarter" idx="31"/>
          </p:nvPr>
        </p:nvSpPr>
        <p:spPr>
          <a:xfrm>
            <a:off x="3305175" y="2470150"/>
            <a:ext cx="7421563" cy="3676650"/>
          </a:xfrm>
        </p:spPr>
        <p:txBody>
          <a:bodyPr>
            <a:normAutofit/>
          </a:bodyPr>
          <a:lstStyle/>
          <a:p>
            <a:pPr>
              <a:buFont typeface="Wingdings" panose="05000000000000000000" pitchFamily="2" charset="2"/>
              <a:buChar char="Ø"/>
            </a:pPr>
            <a:r>
              <a:rPr lang="en-US" dirty="0"/>
              <a:t>It is important to maintain the closing stock every month in accordance with the investment amount of your club.</a:t>
            </a:r>
          </a:p>
          <a:p>
            <a:pPr>
              <a:buFont typeface="Wingdings" panose="05000000000000000000" pitchFamily="2" charset="2"/>
              <a:buChar char="Ø"/>
            </a:pPr>
            <a:r>
              <a:rPr lang="en-US" dirty="0"/>
              <a:t> If the respective month’s sales are crossed above the club investment value then from the upcoming month the closing stock value must be maintained as per the value closed in the previous month.</a:t>
            </a:r>
            <a:endParaRPr lang="en-IN" dirty="0"/>
          </a:p>
        </p:txBody>
      </p:sp>
      <p:pic>
        <p:nvPicPr>
          <p:cNvPr id="6" name="Picture 2" descr="Sales Logos">
            <a:extLst>
              <a:ext uri="{FF2B5EF4-FFF2-40B4-BE49-F238E27FC236}">
                <a16:creationId xmlns:a16="http://schemas.microsoft.com/office/drawing/2014/main" id="{3A4C9D7A-0162-FED4-61B6-A9146379B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070"/>
            <a:ext cx="2369405" cy="236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3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65F8-276F-3E8C-9D67-2C0E58B3D817}"/>
              </a:ext>
            </a:extLst>
          </p:cNvPr>
          <p:cNvSpPr>
            <a:spLocks noGrp="1"/>
          </p:cNvSpPr>
          <p:nvPr>
            <p:ph type="title"/>
          </p:nvPr>
        </p:nvSpPr>
        <p:spPr>
          <a:xfrm>
            <a:off x="1960684" y="419553"/>
            <a:ext cx="8713692" cy="1131934"/>
          </a:xfrm>
        </p:spPr>
        <p:txBody>
          <a:bodyPr/>
          <a:lstStyle/>
          <a:p>
            <a:r>
              <a:rPr lang="en-US" dirty="0">
                <a:solidFill>
                  <a:schemeClr val="accent3"/>
                </a:solidFill>
                <a:latin typeface="Arial Black" panose="020B0A04020102020204" pitchFamily="34" charset="0"/>
              </a:rPr>
              <a:t>BRANDING &amp; SOCIAL MEDIA SUPPORT</a:t>
            </a:r>
            <a:endParaRPr lang="en-IN" dirty="0">
              <a:solidFill>
                <a:schemeClr val="accent3"/>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A71B303F-09B8-FDC7-93F8-4EE85DC4365C}"/>
              </a:ext>
            </a:extLst>
          </p:cNvPr>
          <p:cNvSpPr>
            <a:spLocks noGrp="1"/>
          </p:cNvSpPr>
          <p:nvPr>
            <p:ph type="sldNum" sz="quarter" idx="12"/>
          </p:nvPr>
        </p:nvSpPr>
        <p:spPr/>
        <p:txBody>
          <a:bodyPr/>
          <a:lstStyle/>
          <a:p>
            <a:fld id="{FE024F78-56A6-7740-B68D-8D4D026EDF3F}" type="slidenum">
              <a:rPr lang="en-US" smtClean="0"/>
              <a:pPr/>
              <a:t>32</a:t>
            </a:fld>
            <a:endParaRPr lang="en-US" dirty="0"/>
          </a:p>
        </p:txBody>
      </p:sp>
      <p:pic>
        <p:nvPicPr>
          <p:cNvPr id="5" name="Picture 2" descr="Simple Touch - News Post">
            <a:extLst>
              <a:ext uri="{FF2B5EF4-FFF2-40B4-BE49-F238E27FC236}">
                <a16:creationId xmlns:a16="http://schemas.microsoft.com/office/drawing/2014/main" id="{9CC2D92B-E4A6-6027-B911-BB673D48F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531" y="1668313"/>
            <a:ext cx="4515402" cy="250522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9811724-27C6-0A03-3362-DA9F9202C836}"/>
              </a:ext>
            </a:extLst>
          </p:cNvPr>
          <p:cNvSpPr txBox="1">
            <a:spLocks/>
          </p:cNvSpPr>
          <p:nvPr/>
        </p:nvSpPr>
        <p:spPr>
          <a:xfrm>
            <a:off x="1907752" y="4333987"/>
            <a:ext cx="8376496" cy="18922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6000" b="0" i="0" kern="1200" cap="all" spc="600" baseline="0">
                <a:solidFill>
                  <a:schemeClr val="accent3">
                    <a:lumMod val="75000"/>
                  </a:schemeClr>
                </a:solidFill>
                <a:latin typeface="+mj-lt"/>
                <a:ea typeface="+mn-ea"/>
                <a:cs typeface="Biome Light" panose="020B0303030204020804" pitchFamily="34" charset="0"/>
              </a:defRPr>
            </a:lvl1pPr>
            <a:lvl2pPr marL="457200" indent="0" algn="ctr" defTabSz="914400" rtl="0" eaLnBrk="1" latinLnBrk="0" hangingPunct="1">
              <a:lnSpc>
                <a:spcPct val="90000"/>
              </a:lnSpc>
              <a:spcBef>
                <a:spcPts val="500"/>
              </a:spcBef>
              <a:buClr>
                <a:schemeClr val="accent6"/>
              </a:buClr>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Clr>
                <a:schemeClr val="accent6"/>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Clr>
                <a:schemeClr val="accent6"/>
              </a:buClr>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We can assist you with branding and social media activities to enhance and promote your business.</a:t>
            </a:r>
          </a:p>
          <a:p>
            <a:pPr algn="l"/>
            <a:endParaRPr lang="en-I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887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FF77AF-0A80-8291-35D7-8E7715E8B5BB}"/>
              </a:ext>
            </a:extLst>
          </p:cNvPr>
          <p:cNvSpPr>
            <a:spLocks noGrp="1"/>
          </p:cNvSpPr>
          <p:nvPr>
            <p:ph type="sldNum" sz="quarter" idx="12"/>
          </p:nvPr>
        </p:nvSpPr>
        <p:spPr/>
        <p:txBody>
          <a:bodyPr/>
          <a:lstStyle/>
          <a:p>
            <a:fld id="{FE024F78-56A6-7740-B68D-8D4D026EDF3F}" type="slidenum">
              <a:rPr lang="en-US" smtClean="0"/>
              <a:pPr/>
              <a:t>33</a:t>
            </a:fld>
            <a:endParaRPr lang="en-US" dirty="0"/>
          </a:p>
        </p:txBody>
      </p:sp>
      <p:pic>
        <p:nvPicPr>
          <p:cNvPr id="5" name="Picture 2" descr="Audit Logo Images – Browse 18,723 Stock Photos, Vectors, and ...">
            <a:extLst>
              <a:ext uri="{FF2B5EF4-FFF2-40B4-BE49-F238E27FC236}">
                <a16:creationId xmlns:a16="http://schemas.microsoft.com/office/drawing/2014/main" id="{9254DC17-6D34-83A4-7C20-5E65DAD4A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8" y="2406136"/>
            <a:ext cx="2925661" cy="29256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4D1C41-B685-BE28-9B76-9A4E96FE71B8}"/>
              </a:ext>
            </a:extLst>
          </p:cNvPr>
          <p:cNvSpPr txBox="1"/>
          <p:nvPr/>
        </p:nvSpPr>
        <p:spPr>
          <a:xfrm>
            <a:off x="3192574" y="2591693"/>
            <a:ext cx="8835438" cy="2554545"/>
          </a:xfrm>
          <a:prstGeom prst="rect">
            <a:avLst/>
          </a:prstGeom>
          <a:noFill/>
        </p:spPr>
        <p:txBody>
          <a:bodyPr wrap="square">
            <a:spAutoFit/>
          </a:bodyPr>
          <a:lstStyle/>
          <a:p>
            <a:pPr>
              <a:buFont typeface="Wingdings" panose="05000000000000000000" pitchFamily="2" charset="2"/>
              <a:buChar char="Ø"/>
            </a:pPr>
            <a:r>
              <a:rPr lang="en-US" sz="2000" dirty="0">
                <a:solidFill>
                  <a:schemeClr val="bg1"/>
                </a:solidFill>
              </a:rPr>
              <a:t>Stores are audited by Sky team every 15 days to check standards and closing stock value.</a:t>
            </a:r>
          </a:p>
          <a:p>
            <a:pPr>
              <a:buFont typeface="Wingdings" panose="05000000000000000000" pitchFamily="2" charset="2"/>
              <a:buChar char="Ø"/>
            </a:pPr>
            <a:r>
              <a:rPr lang="en-US" sz="2000" dirty="0">
                <a:solidFill>
                  <a:schemeClr val="bg1"/>
                </a:solidFill>
              </a:rPr>
              <a:t> Sky team A.S.M will visit the store twice a month to provide support for sales, stocks, and other needs.</a:t>
            </a:r>
          </a:p>
          <a:p>
            <a:pPr>
              <a:buFont typeface="Wingdings" panose="05000000000000000000" pitchFamily="2" charset="2"/>
              <a:buChar char="Ø"/>
            </a:pPr>
            <a:r>
              <a:rPr lang="en-US" sz="2000" dirty="0">
                <a:solidFill>
                  <a:schemeClr val="bg1"/>
                </a:solidFill>
              </a:rPr>
              <a:t>Brands may send marketing representatives to your stores in order to increase sales.</a:t>
            </a:r>
          </a:p>
          <a:p>
            <a:pPr>
              <a:buFont typeface="Wingdings" panose="05000000000000000000" pitchFamily="2" charset="2"/>
              <a:buChar char="Ø"/>
            </a:pPr>
            <a:r>
              <a:rPr lang="en-US" sz="2000" dirty="0">
                <a:solidFill>
                  <a:schemeClr val="bg1"/>
                </a:solidFill>
              </a:rPr>
              <a:t> We are happy to provide assistance for your anniversary and festival day events. Please let us know how we can support you.</a:t>
            </a:r>
            <a:endParaRPr lang="en-IN" sz="2000" dirty="0">
              <a:solidFill>
                <a:schemeClr val="bg1"/>
              </a:solidFill>
            </a:endParaRPr>
          </a:p>
        </p:txBody>
      </p:sp>
      <p:sp>
        <p:nvSpPr>
          <p:cNvPr id="9" name="TextBox 8">
            <a:extLst>
              <a:ext uri="{FF2B5EF4-FFF2-40B4-BE49-F238E27FC236}">
                <a16:creationId xmlns:a16="http://schemas.microsoft.com/office/drawing/2014/main" id="{6B667E55-355E-CD45-7D61-98D6A06202DC}"/>
              </a:ext>
            </a:extLst>
          </p:cNvPr>
          <p:cNvSpPr txBox="1"/>
          <p:nvPr/>
        </p:nvSpPr>
        <p:spPr>
          <a:xfrm>
            <a:off x="3192574" y="1250123"/>
            <a:ext cx="8613944" cy="523220"/>
          </a:xfrm>
          <a:prstGeom prst="rect">
            <a:avLst/>
          </a:prstGeom>
          <a:noFill/>
        </p:spPr>
        <p:txBody>
          <a:bodyPr wrap="square">
            <a:spAutoFit/>
          </a:bodyPr>
          <a:lstStyle/>
          <a:p>
            <a:r>
              <a:rPr lang="en-US" sz="2800" dirty="0">
                <a:solidFill>
                  <a:schemeClr val="accent3"/>
                </a:solidFill>
                <a:latin typeface="Arial Black" panose="020B0A04020102020204" pitchFamily="34" charset="0"/>
              </a:rPr>
              <a:t>SKY TEAM AUDITING AND BRANDS VISIT </a:t>
            </a:r>
            <a:endParaRPr lang="en-IN" sz="2800" dirty="0">
              <a:solidFill>
                <a:schemeClr val="accent3"/>
              </a:solidFill>
              <a:latin typeface="Arial Black" panose="020B0A04020102020204" pitchFamily="34" charset="0"/>
            </a:endParaRPr>
          </a:p>
        </p:txBody>
      </p:sp>
    </p:spTree>
    <p:extLst>
      <p:ext uri="{BB962C8B-B14F-4D97-AF65-F5344CB8AC3E}">
        <p14:creationId xmlns:p14="http://schemas.microsoft.com/office/powerpoint/2010/main" val="12364651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FC871-61A3-E191-D221-3DC752F25627}"/>
              </a:ext>
            </a:extLst>
          </p:cNvPr>
          <p:cNvSpPr>
            <a:spLocks noGrp="1"/>
          </p:cNvSpPr>
          <p:nvPr>
            <p:ph sz="quarter" idx="31"/>
          </p:nvPr>
        </p:nvSpPr>
        <p:spPr/>
        <p:txBody>
          <a:bodyPr/>
          <a:lstStyle/>
          <a:p>
            <a:pPr marL="285750" indent="-285750">
              <a:buFont typeface="Wingdings" panose="05000000000000000000" pitchFamily="2" charset="2"/>
              <a:buChar char="Ø"/>
            </a:pPr>
            <a:r>
              <a:rPr lang="en-US" sz="1800" dirty="0">
                <a:latin typeface="CIDFont+F1"/>
              </a:rPr>
              <a:t>A</a:t>
            </a:r>
            <a:r>
              <a:rPr lang="en-IN" sz="1800" dirty="0" err="1">
                <a:latin typeface="CIDFont+F1"/>
              </a:rPr>
              <a:t>ll</a:t>
            </a:r>
            <a:r>
              <a:rPr lang="en-IN" sz="1800" dirty="0">
                <a:latin typeface="CIDFont+F1"/>
              </a:rPr>
              <a:t> brands recharge in one app.</a:t>
            </a:r>
          </a:p>
          <a:p>
            <a:pPr marL="285750" indent="-285750">
              <a:buFont typeface="Wingdings" panose="05000000000000000000" pitchFamily="2" charset="2"/>
              <a:buChar char="Ø"/>
            </a:pPr>
            <a:r>
              <a:rPr lang="en-IN" sz="1800" dirty="0">
                <a:latin typeface="CIDFont+F1"/>
              </a:rPr>
              <a:t>All brands SIM activation.</a:t>
            </a:r>
          </a:p>
          <a:p>
            <a:pPr marL="285750" indent="-285750">
              <a:buFont typeface="Wingdings" panose="05000000000000000000" pitchFamily="2" charset="2"/>
              <a:buChar char="Ø"/>
            </a:pPr>
            <a:r>
              <a:rPr lang="en-IN" sz="1800" dirty="0">
                <a:latin typeface="CIDFont+F1"/>
              </a:rPr>
              <a:t>All brands MNP.</a:t>
            </a:r>
          </a:p>
          <a:p>
            <a:pPr marL="285750" indent="-285750">
              <a:buFont typeface="Wingdings" panose="05000000000000000000" pitchFamily="2" charset="2"/>
              <a:buChar char="Ø"/>
            </a:pPr>
            <a:r>
              <a:rPr lang="en-IN" sz="1800" dirty="0">
                <a:latin typeface="CIDFont+F1"/>
              </a:rPr>
              <a:t>All brand SIM migration.</a:t>
            </a:r>
          </a:p>
          <a:p>
            <a:pPr marL="285750" indent="-285750">
              <a:buFont typeface="Wingdings" panose="05000000000000000000" pitchFamily="2" charset="2"/>
              <a:buChar char="Ø"/>
            </a:pPr>
            <a:r>
              <a:rPr lang="en-IN" sz="1800" dirty="0">
                <a:latin typeface="CIDFont+F1"/>
              </a:rPr>
              <a:t>Auto refill E.C depend upon your limits with </a:t>
            </a:r>
            <a:r>
              <a:rPr lang="en-US" sz="1800" dirty="0">
                <a:latin typeface="CIDFont+F1"/>
              </a:rPr>
              <a:t>commission</a:t>
            </a:r>
            <a:r>
              <a:rPr lang="en-IN" sz="1800" dirty="0">
                <a:latin typeface="CIDFont+F1"/>
              </a:rPr>
              <a:t>.</a:t>
            </a:r>
          </a:p>
          <a:p>
            <a:pPr marL="285750" indent="-285750">
              <a:buFont typeface="Wingdings" panose="05000000000000000000" pitchFamily="2" charset="2"/>
              <a:buChar char="Ø"/>
            </a:pPr>
            <a:r>
              <a:rPr lang="en-US" sz="1800" dirty="0">
                <a:latin typeface="CIDFont+F1"/>
              </a:rPr>
              <a:t>Dealers are eligible to receive monthly incentives solely based on their monthly turnover.</a:t>
            </a:r>
            <a:endParaRPr lang="en-IN" sz="1800" dirty="0">
              <a:latin typeface="CIDFont+F1"/>
            </a:endParaRPr>
          </a:p>
          <a:p>
            <a:endParaRPr lang="en-IN" dirty="0"/>
          </a:p>
        </p:txBody>
      </p:sp>
      <p:sp>
        <p:nvSpPr>
          <p:cNvPr id="4" name="Slide Number Placeholder 3">
            <a:extLst>
              <a:ext uri="{FF2B5EF4-FFF2-40B4-BE49-F238E27FC236}">
                <a16:creationId xmlns:a16="http://schemas.microsoft.com/office/drawing/2014/main" id="{555E85AE-8D7D-03DF-8272-E6FAB4EE09E9}"/>
              </a:ext>
            </a:extLst>
          </p:cNvPr>
          <p:cNvSpPr>
            <a:spLocks noGrp="1"/>
          </p:cNvSpPr>
          <p:nvPr>
            <p:ph type="sldNum" sz="quarter" idx="12"/>
          </p:nvPr>
        </p:nvSpPr>
        <p:spPr/>
        <p:txBody>
          <a:bodyPr/>
          <a:lstStyle/>
          <a:p>
            <a:fld id="{FE024F78-56A6-7740-B68D-8D4D026EDF3F}" type="slidenum">
              <a:rPr lang="en-US" smtClean="0"/>
              <a:pPr/>
              <a:t>34</a:t>
            </a:fld>
            <a:endParaRPr lang="en-US" dirty="0"/>
          </a:p>
        </p:txBody>
      </p:sp>
      <p:pic>
        <p:nvPicPr>
          <p:cNvPr id="5" name="Content Placeholder 4">
            <a:extLst>
              <a:ext uri="{FF2B5EF4-FFF2-40B4-BE49-F238E27FC236}">
                <a16:creationId xmlns:a16="http://schemas.microsoft.com/office/drawing/2014/main" id="{5000EC0E-C5DF-0AC3-15E3-356AAE4F79BB}"/>
              </a:ext>
            </a:extLst>
          </p:cNvPr>
          <p:cNvPicPr>
            <a:picLocks noChangeAspect="1"/>
          </p:cNvPicPr>
          <p:nvPr/>
        </p:nvPicPr>
        <p:blipFill>
          <a:blip r:embed="rId2"/>
          <a:stretch>
            <a:fillRect/>
          </a:stretch>
        </p:blipFill>
        <p:spPr>
          <a:xfrm>
            <a:off x="177434" y="2125321"/>
            <a:ext cx="3003794" cy="3003794"/>
          </a:xfrm>
          <a:prstGeom prst="rect">
            <a:avLst/>
          </a:prstGeom>
        </p:spPr>
      </p:pic>
      <p:sp>
        <p:nvSpPr>
          <p:cNvPr id="7" name="TextBox 6">
            <a:extLst>
              <a:ext uri="{FF2B5EF4-FFF2-40B4-BE49-F238E27FC236}">
                <a16:creationId xmlns:a16="http://schemas.microsoft.com/office/drawing/2014/main" id="{B027A452-A516-77A7-8E54-58DE1BEAE481}"/>
              </a:ext>
            </a:extLst>
          </p:cNvPr>
          <p:cNvSpPr txBox="1"/>
          <p:nvPr/>
        </p:nvSpPr>
        <p:spPr>
          <a:xfrm>
            <a:off x="3593855" y="1238739"/>
            <a:ext cx="7989788" cy="707886"/>
          </a:xfrm>
          <a:prstGeom prst="rect">
            <a:avLst/>
          </a:prstGeom>
          <a:noFill/>
        </p:spPr>
        <p:txBody>
          <a:bodyPr wrap="square">
            <a:spAutoFit/>
          </a:bodyPr>
          <a:lstStyle/>
          <a:p>
            <a:r>
              <a:rPr lang="en-US" sz="4000" dirty="0">
                <a:solidFill>
                  <a:schemeClr val="accent3"/>
                </a:solidFill>
                <a:latin typeface="Arial Black" panose="020B0A04020102020204" pitchFamily="34" charset="0"/>
              </a:rPr>
              <a:t>SKY I SPEED RECHARGE</a:t>
            </a:r>
            <a:endParaRPr lang="en-IN" sz="4000" dirty="0">
              <a:solidFill>
                <a:schemeClr val="accent3"/>
              </a:solidFill>
              <a:latin typeface="Arial Black" panose="020B0A04020102020204" pitchFamily="34" charset="0"/>
            </a:endParaRPr>
          </a:p>
        </p:txBody>
      </p:sp>
    </p:spTree>
    <p:extLst>
      <p:ext uri="{BB962C8B-B14F-4D97-AF65-F5344CB8AC3E}">
        <p14:creationId xmlns:p14="http://schemas.microsoft.com/office/powerpoint/2010/main" val="1134775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0854C-412F-04C2-1A59-54D6C70EFF1A}"/>
              </a:ext>
            </a:extLst>
          </p:cNvPr>
          <p:cNvSpPr>
            <a:spLocks noGrp="1"/>
          </p:cNvSpPr>
          <p:nvPr>
            <p:ph type="sldNum" sz="quarter" idx="12"/>
          </p:nvPr>
        </p:nvSpPr>
        <p:spPr/>
        <p:txBody>
          <a:bodyPr/>
          <a:lstStyle/>
          <a:p>
            <a:fld id="{FE024F78-56A6-7740-B68D-8D4D026EDF3F}" type="slidenum">
              <a:rPr lang="en-US" smtClean="0"/>
              <a:pPr/>
              <a:t>35</a:t>
            </a:fld>
            <a:endParaRPr lang="en-US" dirty="0"/>
          </a:p>
        </p:txBody>
      </p:sp>
      <p:pic>
        <p:nvPicPr>
          <p:cNvPr id="5" name="Picture 2" descr="Q And A Images – Browse 168,621 Stock Photos, Vectors, and ...">
            <a:extLst>
              <a:ext uri="{FF2B5EF4-FFF2-40B4-BE49-F238E27FC236}">
                <a16:creationId xmlns:a16="http://schemas.microsoft.com/office/drawing/2014/main" id="{4D4D9DDD-8E5E-01E9-EF63-7C306C711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46" y="640906"/>
            <a:ext cx="6725148" cy="47102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49C55C-C219-E351-981A-A41ADF5AD1D5}"/>
              </a:ext>
            </a:extLst>
          </p:cNvPr>
          <p:cNvSpPr txBox="1"/>
          <p:nvPr/>
        </p:nvSpPr>
        <p:spPr>
          <a:xfrm>
            <a:off x="1661746" y="5444803"/>
            <a:ext cx="9979270" cy="707886"/>
          </a:xfrm>
          <a:prstGeom prst="rect">
            <a:avLst/>
          </a:prstGeom>
          <a:noFill/>
        </p:spPr>
        <p:txBody>
          <a:bodyPr wrap="square">
            <a:spAutoFit/>
          </a:bodyPr>
          <a:lstStyle/>
          <a:p>
            <a:r>
              <a:rPr lang="en-US" sz="4000" b="1" dirty="0">
                <a:solidFill>
                  <a:schemeClr val="bg1"/>
                </a:solidFill>
              </a:rPr>
              <a:t>QUESTION AND ANSWER SESSION</a:t>
            </a:r>
            <a:endParaRPr lang="en-IN" sz="4000" b="1" dirty="0">
              <a:solidFill>
                <a:schemeClr val="bg1"/>
              </a:solidFill>
            </a:endParaRPr>
          </a:p>
        </p:txBody>
      </p:sp>
    </p:spTree>
    <p:extLst>
      <p:ext uri="{BB962C8B-B14F-4D97-AF65-F5344CB8AC3E}">
        <p14:creationId xmlns:p14="http://schemas.microsoft.com/office/powerpoint/2010/main" val="3437790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3A47-4AAA-32D8-CE4A-6CD2857BA8D1}"/>
              </a:ext>
            </a:extLst>
          </p:cNvPr>
          <p:cNvSpPr>
            <a:spLocks noGrp="1"/>
          </p:cNvSpPr>
          <p:nvPr>
            <p:ph type="title"/>
          </p:nvPr>
        </p:nvSpPr>
        <p:spPr/>
        <p:txBody>
          <a:bodyPr/>
          <a:lstStyle/>
          <a:p>
            <a:endParaRPr lang="en-IN"/>
          </a:p>
        </p:txBody>
      </p:sp>
      <p:pic>
        <p:nvPicPr>
          <p:cNvPr id="5" name="Picture 4">
            <a:extLst>
              <a:ext uri="{FF2B5EF4-FFF2-40B4-BE49-F238E27FC236}">
                <a16:creationId xmlns:a16="http://schemas.microsoft.com/office/drawing/2014/main" id="{84C80BF1-C9A6-CD23-F7F9-BA3BEB1EF527}"/>
              </a:ext>
            </a:extLst>
          </p:cNvPr>
          <p:cNvPicPr>
            <a:picLocks noChangeAspect="1"/>
          </p:cNvPicPr>
          <p:nvPr/>
        </p:nvPicPr>
        <p:blipFill>
          <a:blip r:embed="rId2"/>
          <a:stretch>
            <a:fillRect/>
          </a:stretch>
        </p:blipFill>
        <p:spPr>
          <a:xfrm>
            <a:off x="0" y="0"/>
            <a:ext cx="12192000" cy="6857999"/>
          </a:xfrm>
          <a:prstGeom prst="rect">
            <a:avLst/>
          </a:prstGeom>
        </p:spPr>
      </p:pic>
      <p:sp>
        <p:nvSpPr>
          <p:cNvPr id="4" name="Slide Number Placeholder 3">
            <a:extLst>
              <a:ext uri="{FF2B5EF4-FFF2-40B4-BE49-F238E27FC236}">
                <a16:creationId xmlns:a16="http://schemas.microsoft.com/office/drawing/2014/main" id="{9E1505F8-8187-A4BE-5722-F1DC33BE021E}"/>
              </a:ext>
            </a:extLst>
          </p:cNvPr>
          <p:cNvSpPr>
            <a:spLocks noGrp="1"/>
          </p:cNvSpPr>
          <p:nvPr>
            <p:ph type="sldNum" sz="quarter" idx="12"/>
          </p:nvPr>
        </p:nvSpPr>
        <p:spPr/>
        <p:txBody>
          <a:bodyPr/>
          <a:lstStyle/>
          <a:p>
            <a:fld id="{FE024F78-56A6-7740-B68D-8D4D026EDF3F}" type="slidenum">
              <a:rPr lang="en-US" smtClean="0"/>
              <a:pPr/>
              <a:t>36</a:t>
            </a:fld>
            <a:endParaRPr lang="en-US" dirty="0"/>
          </a:p>
        </p:txBody>
      </p:sp>
    </p:spTree>
    <p:extLst>
      <p:ext uri="{BB962C8B-B14F-4D97-AF65-F5344CB8AC3E}">
        <p14:creationId xmlns:p14="http://schemas.microsoft.com/office/powerpoint/2010/main" val="3962199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FE388-CD0B-9671-4D4E-D6D8004C8851}"/>
              </a:ext>
            </a:extLst>
          </p:cNvPr>
          <p:cNvSpPr>
            <a:spLocks noGrp="1"/>
          </p:cNvSpPr>
          <p:nvPr>
            <p:ph type="title"/>
          </p:nvPr>
        </p:nvSpPr>
        <p:spPr>
          <a:xfrm>
            <a:off x="182857" y="193431"/>
            <a:ext cx="4011052" cy="1026696"/>
          </a:xfrm>
        </p:spPr>
        <p:txBody>
          <a:bodyPr/>
          <a:lstStyle/>
          <a:p>
            <a:r>
              <a:rPr lang="en-US" b="1" dirty="0">
                <a:solidFill>
                  <a:schemeClr val="accent3">
                    <a:lumMod val="75000"/>
                  </a:schemeClr>
                </a:solidFill>
              </a:rPr>
              <a:t>What does our logo mean</a:t>
            </a:r>
            <a:r>
              <a:rPr lang="en-US" b="1" dirty="0">
                <a:solidFill>
                  <a:schemeClr val="accent3">
                    <a:lumMod val="75000"/>
                  </a:schemeClr>
                </a:solidFill>
                <a:latin typeface="Algerian" panose="04020705040A02060702" pitchFamily="82" charset="0"/>
              </a:rPr>
              <a:t>?</a:t>
            </a:r>
            <a:endParaRPr lang="en-US" b="1" dirty="0">
              <a:solidFill>
                <a:schemeClr val="accent3">
                  <a:lumMod val="75000"/>
                </a:schemeClr>
              </a:solidFill>
            </a:endParaRPr>
          </a:p>
        </p:txBody>
      </p:sp>
      <p:pic>
        <p:nvPicPr>
          <p:cNvPr id="8" name="Picture Placeholder 7" descr="A blue and purple spirals">
            <a:extLst>
              <a:ext uri="{FF2B5EF4-FFF2-40B4-BE49-F238E27FC236}">
                <a16:creationId xmlns:a16="http://schemas.microsoft.com/office/drawing/2014/main" id="{E1DBD4C7-D952-4426-40FD-8799F80F821F}"/>
              </a:ext>
            </a:extLst>
          </p:cNvPr>
          <p:cNvPicPr>
            <a:picLocks noGrp="1" noChangeAspect="1"/>
          </p:cNvPicPr>
          <p:nvPr>
            <p:ph type="pic" sz="quarter" idx="13"/>
          </p:nvPr>
        </p:nvPicPr>
        <p:blipFill>
          <a:blip r:embed="rId3"/>
          <a:srcRect t="31" b="31"/>
          <a:stretch/>
        </p:blipFill>
        <p:spPr>
          <a:xfrm>
            <a:off x="6497638" y="266677"/>
            <a:ext cx="5322887" cy="6184900"/>
          </a:xfrm>
        </p:spPr>
      </p:pic>
      <p:sp>
        <p:nvSpPr>
          <p:cNvPr id="4" name="Slide Number Placeholder 3">
            <a:extLst>
              <a:ext uri="{FF2B5EF4-FFF2-40B4-BE49-F238E27FC236}">
                <a16:creationId xmlns:a16="http://schemas.microsoft.com/office/drawing/2014/main" id="{67D6EA54-3083-FB0D-9011-2353791B0495}"/>
              </a:ext>
            </a:extLst>
          </p:cNvPr>
          <p:cNvSpPr>
            <a:spLocks noGrp="1"/>
          </p:cNvSpPr>
          <p:nvPr>
            <p:ph type="sldNum" sz="quarter" idx="12"/>
          </p:nvPr>
        </p:nvSpPr>
        <p:spPr/>
        <p:txBody>
          <a:bodyPr/>
          <a:lstStyle/>
          <a:p>
            <a:fld id="{FE024F78-56A6-7740-B68D-8D4D026EDF3F}" type="slidenum">
              <a:rPr lang="en-US" smtClean="0"/>
              <a:pPr/>
              <a:t>4</a:t>
            </a:fld>
            <a:endParaRPr lang="en-US" dirty="0"/>
          </a:p>
        </p:txBody>
      </p:sp>
      <p:sp>
        <p:nvSpPr>
          <p:cNvPr id="9" name="TextBox 8">
            <a:extLst>
              <a:ext uri="{FF2B5EF4-FFF2-40B4-BE49-F238E27FC236}">
                <a16:creationId xmlns:a16="http://schemas.microsoft.com/office/drawing/2014/main" id="{071D8B3B-624C-B047-8967-E58AA5CEA7D4}"/>
              </a:ext>
            </a:extLst>
          </p:cNvPr>
          <p:cNvSpPr txBox="1"/>
          <p:nvPr/>
        </p:nvSpPr>
        <p:spPr>
          <a:xfrm>
            <a:off x="182857" y="1586861"/>
            <a:ext cx="5751951" cy="3266472"/>
          </a:xfrm>
          <a:prstGeom prst="rect">
            <a:avLst/>
          </a:prstGeom>
          <a:noFill/>
        </p:spPr>
        <p:txBody>
          <a:bodyPr wrap="square">
            <a:spAutoFit/>
          </a:bodyPr>
          <a:lstStyle/>
          <a:p>
            <a:pPr>
              <a:lnSpc>
                <a:spcPct val="150000"/>
              </a:lnSpc>
              <a:buFont typeface="Wingdings" panose="05000000000000000000" pitchFamily="2" charset="2"/>
              <a:buChar char="Ø"/>
            </a:pPr>
            <a:r>
              <a:rPr lang="en-US" sz="2000" dirty="0">
                <a:solidFill>
                  <a:schemeClr val="bg1"/>
                </a:solidFill>
              </a:rPr>
              <a:t>We have honed our expertise in the mobile chain category for over two decades, since 2001.</a:t>
            </a:r>
          </a:p>
          <a:p>
            <a:pPr>
              <a:lnSpc>
                <a:spcPct val="150000"/>
              </a:lnSpc>
              <a:buFont typeface="Wingdings" panose="05000000000000000000" pitchFamily="2" charset="2"/>
              <a:buChar char="Ø"/>
            </a:pPr>
            <a:r>
              <a:rPr lang="en-US" sz="2000" dirty="0">
                <a:solidFill>
                  <a:schemeClr val="bg1"/>
                </a:solidFill>
              </a:rPr>
              <a:t>We have been relentlessly honing our expertise in the mobile chain category for more than two decades now, and as a result, we have emerged as the undisputed leaders and pioneers in providing exceptional mobile services.</a:t>
            </a:r>
            <a:endParaRPr lang="en-IN" sz="2000" dirty="0">
              <a:solidFill>
                <a:schemeClr val="bg1"/>
              </a:solidFill>
            </a:endParaRPr>
          </a:p>
        </p:txBody>
      </p:sp>
      <p:pic>
        <p:nvPicPr>
          <p:cNvPr id="10" name="Picture 9">
            <a:extLst>
              <a:ext uri="{FF2B5EF4-FFF2-40B4-BE49-F238E27FC236}">
                <a16:creationId xmlns:a16="http://schemas.microsoft.com/office/drawing/2014/main" id="{36B06BED-85B3-2E3F-3929-C460AAF59FFD}"/>
              </a:ext>
            </a:extLst>
          </p:cNvPr>
          <p:cNvPicPr>
            <a:picLocks noChangeAspect="1"/>
          </p:cNvPicPr>
          <p:nvPr/>
        </p:nvPicPr>
        <p:blipFill>
          <a:blip r:embed="rId4"/>
          <a:stretch>
            <a:fillRect/>
          </a:stretch>
        </p:blipFill>
        <p:spPr>
          <a:xfrm>
            <a:off x="4193909" y="193431"/>
            <a:ext cx="1441938" cy="1441938"/>
          </a:xfrm>
          <a:prstGeom prst="rect">
            <a:avLst/>
          </a:prstGeom>
        </p:spPr>
      </p:pic>
    </p:spTree>
    <p:extLst>
      <p:ext uri="{BB962C8B-B14F-4D97-AF65-F5344CB8AC3E}">
        <p14:creationId xmlns:p14="http://schemas.microsoft.com/office/powerpoint/2010/main" val="598144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p:txBody>
          <a:bodyPr/>
          <a:lstStyle/>
          <a:p>
            <a:pPr algn="ctr"/>
            <a:r>
              <a:rPr lang="en-US" dirty="0">
                <a:latin typeface="Arial Black" panose="020B0A04020102020204" pitchFamily="34" charset="0"/>
              </a:rPr>
              <a:t>OUR VISION</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820262" y="4813027"/>
            <a:ext cx="7227149" cy="1409554"/>
          </a:xfrm>
        </p:spPr>
        <p:txBody>
          <a:bodyPr/>
          <a:lstStyle/>
          <a:p>
            <a:pPr marL="285750" indent="-285750">
              <a:buFont typeface="Wingdings" panose="05000000000000000000" pitchFamily="2" charset="2"/>
              <a:buChar char="Ø"/>
            </a:pPr>
            <a:r>
              <a:rPr lang="en-US" sz="2000" dirty="0"/>
              <a:t>Sky Mobile &amp; Electronics is driven by a passionate mission to create a world-class manufacturing facility.</a:t>
            </a:r>
          </a:p>
          <a:p>
            <a:pPr marL="285750" indent="-285750">
              <a:buFont typeface="Wingdings" panose="05000000000000000000" pitchFamily="2" charset="2"/>
              <a:buChar char="Ø"/>
            </a:pPr>
            <a:r>
              <a:rPr lang="en-US" sz="2000" dirty="0"/>
              <a:t>Our goal for 2023-2024 is to construct our own factory.</a:t>
            </a:r>
            <a:endParaRPr lang="en-IN" sz="2000"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p:txBody>
          <a:bodyPr/>
          <a:lstStyle/>
          <a:p>
            <a:fld id="{FE024F78-56A6-7740-B68D-8D4D026EDF3F}" type="slidenum">
              <a:rPr lang="en-US" smtClean="0"/>
              <a:pPr/>
              <a:t>5</a:t>
            </a:fld>
            <a:endParaRPr lang="en-US" dirty="0"/>
          </a:p>
        </p:txBody>
      </p:sp>
      <p:pic>
        <p:nvPicPr>
          <p:cNvPr id="5" name="Content Placeholder 4">
            <a:extLst>
              <a:ext uri="{FF2B5EF4-FFF2-40B4-BE49-F238E27FC236}">
                <a16:creationId xmlns:a16="http://schemas.microsoft.com/office/drawing/2014/main" id="{DB469E94-296A-0308-E4D3-67D82AE41930}"/>
              </a:ext>
            </a:extLst>
          </p:cNvPr>
          <p:cNvPicPr>
            <a:picLocks noChangeAspect="1"/>
          </p:cNvPicPr>
          <p:nvPr/>
        </p:nvPicPr>
        <p:blipFill>
          <a:blip r:embed="rId3"/>
          <a:stretch>
            <a:fillRect/>
          </a:stretch>
        </p:blipFill>
        <p:spPr>
          <a:xfrm>
            <a:off x="3464169" y="2104765"/>
            <a:ext cx="7583242" cy="2523797"/>
          </a:xfrm>
          <a:prstGeom prst="rect">
            <a:avLst/>
          </a:prstGeom>
        </p:spPr>
      </p:pic>
    </p:spTree>
    <p:extLst>
      <p:ext uri="{BB962C8B-B14F-4D97-AF65-F5344CB8AC3E}">
        <p14:creationId xmlns:p14="http://schemas.microsoft.com/office/powerpoint/2010/main" val="1962637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626592" y="266677"/>
            <a:ext cx="7420819" cy="1656304"/>
          </a:xfrm>
        </p:spPr>
        <p:txBody>
          <a:bodyPr/>
          <a:lstStyle/>
          <a:p>
            <a:pPr algn="ctr"/>
            <a:r>
              <a:rPr lang="en-US" dirty="0">
                <a:latin typeface="Arial Black" panose="020B0A04020102020204" pitchFamily="34" charset="0"/>
              </a:rPr>
              <a:t>OUR mission</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820262" y="5225748"/>
            <a:ext cx="7227149" cy="1409554"/>
          </a:xfrm>
        </p:spPr>
        <p:txBody>
          <a:bodyPr/>
          <a:lstStyle/>
          <a:p>
            <a:pPr marL="285750" indent="-285750">
              <a:buFont typeface="Wingdings" panose="05000000000000000000" pitchFamily="2" charset="2"/>
              <a:buChar char="Ø"/>
            </a:pPr>
            <a:r>
              <a:rPr lang="en-US" sz="2000" dirty="0"/>
              <a:t>Sky Mobile and Electronics is committed to creating affordable and innovative products to promote world peace.</a:t>
            </a:r>
            <a:endParaRPr lang="en-IN" sz="2000"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p:txBody>
          <a:bodyPr/>
          <a:lstStyle/>
          <a:p>
            <a:fld id="{FE024F78-56A6-7740-B68D-8D4D026EDF3F}" type="slidenum">
              <a:rPr lang="en-US" smtClean="0"/>
              <a:pPr/>
              <a:t>6</a:t>
            </a:fld>
            <a:endParaRPr lang="en-US" dirty="0"/>
          </a:p>
        </p:txBody>
      </p:sp>
      <p:pic>
        <p:nvPicPr>
          <p:cNvPr id="6" name="Content Placeholder 3">
            <a:extLst>
              <a:ext uri="{FF2B5EF4-FFF2-40B4-BE49-F238E27FC236}">
                <a16:creationId xmlns:a16="http://schemas.microsoft.com/office/drawing/2014/main" id="{EC620779-4F09-8BD5-AE37-30C040180A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67654" y="2192119"/>
            <a:ext cx="4602582" cy="2764490"/>
          </a:xfrm>
          <a:prstGeom prst="rect">
            <a:avLst/>
          </a:prstGeom>
        </p:spPr>
      </p:pic>
    </p:spTree>
    <p:extLst>
      <p:ext uri="{BB962C8B-B14F-4D97-AF65-F5344CB8AC3E}">
        <p14:creationId xmlns:p14="http://schemas.microsoft.com/office/powerpoint/2010/main" val="37274917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626592" y="266677"/>
            <a:ext cx="7420819" cy="1656304"/>
          </a:xfrm>
        </p:spPr>
        <p:txBody>
          <a:bodyPr/>
          <a:lstStyle/>
          <a:p>
            <a:pPr algn="ctr"/>
            <a:r>
              <a:rPr lang="en-US" dirty="0">
                <a:latin typeface="Arial Black" panose="020B0A04020102020204" pitchFamily="34" charset="0"/>
              </a:rPr>
              <a:t>OUR  CURRENT BRANCHES</a:t>
            </a:r>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p:txBody>
          <a:bodyPr/>
          <a:lstStyle/>
          <a:p>
            <a:fld id="{FE024F78-56A6-7740-B68D-8D4D026EDF3F}" type="slidenum">
              <a:rPr lang="en-US" smtClean="0"/>
              <a:pPr/>
              <a:t>7</a:t>
            </a:fld>
            <a:endParaRPr lang="en-US" dirty="0"/>
          </a:p>
        </p:txBody>
      </p:sp>
      <p:sp>
        <p:nvSpPr>
          <p:cNvPr id="8" name="Subtitle 5">
            <a:extLst>
              <a:ext uri="{FF2B5EF4-FFF2-40B4-BE49-F238E27FC236}">
                <a16:creationId xmlns:a16="http://schemas.microsoft.com/office/drawing/2014/main" id="{C15774B0-D971-67D7-27EB-FDB82B3A58CD}"/>
              </a:ext>
            </a:extLst>
          </p:cNvPr>
          <p:cNvSpPr txBox="1">
            <a:spLocks/>
          </p:cNvSpPr>
          <p:nvPr/>
        </p:nvSpPr>
        <p:spPr>
          <a:xfrm>
            <a:off x="3822098" y="5264437"/>
            <a:ext cx="7978806" cy="26537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We are fortunate to have a thriving presence across Tamil Nadu and Pondicherry, with a total of 28 branches.</a:t>
            </a:r>
            <a:endParaRPr lang="en-IN" sz="2000" dirty="0">
              <a:solidFill>
                <a:schemeClr val="bg1"/>
              </a:solidFill>
              <a:latin typeface="Times New Roman" panose="02020603050405020304" pitchFamily="18" charset="0"/>
              <a:cs typeface="Times New Roman" panose="02020603050405020304" pitchFamily="18" charset="0"/>
            </a:endParaRPr>
          </a:p>
        </p:txBody>
      </p:sp>
      <p:pic>
        <p:nvPicPr>
          <p:cNvPr id="12" name="Content Placeholder 8">
            <a:extLst>
              <a:ext uri="{FF2B5EF4-FFF2-40B4-BE49-F238E27FC236}">
                <a16:creationId xmlns:a16="http://schemas.microsoft.com/office/drawing/2014/main" id="{818B6173-03E9-C84D-8E6C-AE6ED9BA14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5077" y="2476399"/>
            <a:ext cx="2995621" cy="2995621"/>
          </a:xfrm>
          <a:prstGeom prst="rect">
            <a:avLst/>
          </a:prstGeom>
          <a:effectLst>
            <a:glow rad="584200">
              <a:srgbClr val="FF0000">
                <a:alpha val="21000"/>
              </a:srgbClr>
            </a:glow>
          </a:effectLst>
        </p:spPr>
      </p:pic>
      <p:pic>
        <p:nvPicPr>
          <p:cNvPr id="14" name="Picture 13">
            <a:extLst>
              <a:ext uri="{FF2B5EF4-FFF2-40B4-BE49-F238E27FC236}">
                <a16:creationId xmlns:a16="http://schemas.microsoft.com/office/drawing/2014/main" id="{1785F624-4A72-20A4-6EF2-FB0AB0909590}"/>
              </a:ext>
            </a:extLst>
          </p:cNvPr>
          <p:cNvPicPr>
            <a:picLocks noChangeAspect="1"/>
          </p:cNvPicPr>
          <p:nvPr/>
        </p:nvPicPr>
        <p:blipFill rotWithShape="1">
          <a:blip r:embed="rId5"/>
          <a:srcRect l="30354" r="4037"/>
          <a:stretch/>
        </p:blipFill>
        <p:spPr>
          <a:xfrm>
            <a:off x="5689958" y="2549919"/>
            <a:ext cx="3294085" cy="2161100"/>
          </a:xfrm>
          <a:prstGeom prst="rect">
            <a:avLst/>
          </a:prstGeom>
        </p:spPr>
      </p:pic>
    </p:spTree>
    <p:extLst>
      <p:ext uri="{BB962C8B-B14F-4D97-AF65-F5344CB8AC3E}">
        <p14:creationId xmlns:p14="http://schemas.microsoft.com/office/powerpoint/2010/main" val="387362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D0AF-1B1D-07BA-26BA-EBD49721A97D}"/>
              </a:ext>
            </a:extLst>
          </p:cNvPr>
          <p:cNvSpPr>
            <a:spLocks noGrp="1"/>
          </p:cNvSpPr>
          <p:nvPr>
            <p:ph type="title"/>
          </p:nvPr>
        </p:nvSpPr>
        <p:spPr/>
        <p:txBody>
          <a:bodyPr/>
          <a:lstStyle/>
          <a:p>
            <a:pPr algn="ctr"/>
            <a:r>
              <a:rPr lang="en-US" dirty="0">
                <a:solidFill>
                  <a:schemeClr val="accent3"/>
                </a:solidFill>
                <a:latin typeface="Arial Black" panose="020B0A04020102020204" pitchFamily="34" charset="0"/>
              </a:rPr>
              <a:t>OUR EMPLOYEE STRENGTH</a:t>
            </a:r>
            <a:endParaRPr lang="en-IN" dirty="0">
              <a:solidFill>
                <a:schemeClr val="accent3"/>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FAB33C2-BA66-216C-7FEE-3119DC932CBA}"/>
              </a:ext>
            </a:extLst>
          </p:cNvPr>
          <p:cNvSpPr>
            <a:spLocks noGrp="1"/>
          </p:cNvSpPr>
          <p:nvPr>
            <p:ph sz="quarter" idx="31"/>
          </p:nvPr>
        </p:nvSpPr>
        <p:spPr>
          <a:xfrm>
            <a:off x="3305669" y="4939956"/>
            <a:ext cx="7420819" cy="1468804"/>
          </a:xfrm>
        </p:spPr>
        <p:txBody>
          <a:bodyPr/>
          <a:lstStyle/>
          <a:p>
            <a:pPr marL="285750" indent="-285750">
              <a:buFont typeface="Wingdings" panose="05000000000000000000" pitchFamily="2" charset="2"/>
              <a:buChar char="Ø"/>
            </a:pPr>
            <a:r>
              <a:rPr lang="en-US" sz="2000" dirty="0"/>
              <a:t>Our organization comprises a total of over 250 + employees.</a:t>
            </a:r>
          </a:p>
          <a:p>
            <a:pPr marL="285750" indent="-285750">
              <a:buFont typeface="Wingdings" panose="05000000000000000000" pitchFamily="2" charset="2"/>
              <a:buChar char="Ø"/>
            </a:pPr>
            <a:r>
              <a:rPr lang="en-US" sz="2000" dirty="0"/>
              <a:t>We have 30+ strong and experienced team members in our head office to support and drive our business.</a:t>
            </a:r>
          </a:p>
          <a:p>
            <a:pPr marL="0" indent="0">
              <a:buNone/>
            </a:pPr>
            <a:endParaRPr lang="en-IN" dirty="0"/>
          </a:p>
        </p:txBody>
      </p:sp>
      <p:sp>
        <p:nvSpPr>
          <p:cNvPr id="4" name="Slide Number Placeholder 3">
            <a:extLst>
              <a:ext uri="{FF2B5EF4-FFF2-40B4-BE49-F238E27FC236}">
                <a16:creationId xmlns:a16="http://schemas.microsoft.com/office/drawing/2014/main" id="{D3BEEDB2-1096-C80D-414E-0AC05E8D8D65}"/>
              </a:ext>
            </a:extLst>
          </p:cNvPr>
          <p:cNvSpPr>
            <a:spLocks noGrp="1"/>
          </p:cNvSpPr>
          <p:nvPr>
            <p:ph type="sldNum" sz="quarter" idx="12"/>
          </p:nvPr>
        </p:nvSpPr>
        <p:spPr/>
        <p:txBody>
          <a:bodyPr/>
          <a:lstStyle/>
          <a:p>
            <a:fld id="{FE024F78-56A6-7740-B68D-8D4D026EDF3F}" type="slidenum">
              <a:rPr lang="en-US" smtClean="0"/>
              <a:pPr/>
              <a:t>8</a:t>
            </a:fld>
            <a:endParaRPr lang="en-US" dirty="0"/>
          </a:p>
        </p:txBody>
      </p:sp>
      <p:pic>
        <p:nvPicPr>
          <p:cNvPr id="5" name="Content Placeholder 4">
            <a:extLst>
              <a:ext uri="{FF2B5EF4-FFF2-40B4-BE49-F238E27FC236}">
                <a16:creationId xmlns:a16="http://schemas.microsoft.com/office/drawing/2014/main" id="{EECA779F-4396-418A-EB7F-7FEE85D9FF22}"/>
              </a:ext>
            </a:extLst>
          </p:cNvPr>
          <p:cNvPicPr>
            <a:picLocks noChangeAspect="1"/>
          </p:cNvPicPr>
          <p:nvPr/>
        </p:nvPicPr>
        <p:blipFill>
          <a:blip r:embed="rId2"/>
          <a:stretch>
            <a:fillRect/>
          </a:stretch>
        </p:blipFill>
        <p:spPr>
          <a:xfrm>
            <a:off x="4737826" y="2089694"/>
            <a:ext cx="4781215" cy="2667699"/>
          </a:xfrm>
          <a:prstGeom prst="rect">
            <a:avLst/>
          </a:prstGeom>
        </p:spPr>
      </p:pic>
    </p:spTree>
    <p:extLst>
      <p:ext uri="{BB962C8B-B14F-4D97-AF65-F5344CB8AC3E}">
        <p14:creationId xmlns:p14="http://schemas.microsoft.com/office/powerpoint/2010/main" val="1256337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a:extLst>
              <a:ext uri="{FF2B5EF4-FFF2-40B4-BE49-F238E27FC236}">
                <a16:creationId xmlns:a16="http://schemas.microsoft.com/office/drawing/2014/main" id="{2135049F-DD27-4056-BCBC-15278CCF7F50}"/>
              </a:ext>
            </a:extLst>
          </p:cNvPr>
          <p:cNvSpPr>
            <a:spLocks noGrp="1"/>
          </p:cNvSpPr>
          <p:nvPr>
            <p:ph type="title"/>
          </p:nvPr>
        </p:nvSpPr>
        <p:spPr>
          <a:xfrm>
            <a:off x="3286476" y="20449"/>
            <a:ext cx="6009997" cy="862621"/>
          </a:xfrm>
        </p:spPr>
        <p:txBody>
          <a:bodyPr/>
          <a:lstStyle/>
          <a:p>
            <a:pPr algn="ctr"/>
            <a:r>
              <a:rPr lang="en-US" sz="2400" dirty="0">
                <a:latin typeface="Arial Black" panose="020B0A04020102020204" pitchFamily="34" charset="0"/>
              </a:rPr>
              <a:t>Organization hierarchy </a:t>
            </a:r>
            <a:endParaRPr lang="en-IN" sz="24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35F50B8B-33B0-6938-0DD5-12211BC9A86A}"/>
              </a:ext>
            </a:extLst>
          </p:cNvPr>
          <p:cNvSpPr>
            <a:spLocks noGrp="1"/>
          </p:cNvSpPr>
          <p:nvPr>
            <p:ph type="sldNum" sz="quarter" idx="12"/>
          </p:nvPr>
        </p:nvSpPr>
        <p:spPr/>
        <p:txBody>
          <a:bodyPr/>
          <a:lstStyle/>
          <a:p>
            <a:fld id="{FE024F78-56A6-7740-B68D-8D4D026EDF3F}" type="slidenum">
              <a:rPr lang="en-US" smtClean="0"/>
              <a:pPr/>
              <a:t>9</a:t>
            </a:fld>
            <a:endParaRPr lang="en-US" dirty="0"/>
          </a:p>
        </p:txBody>
      </p:sp>
      <p:pic>
        <p:nvPicPr>
          <p:cNvPr id="132" name="Content Placeholder 38">
            <a:extLst>
              <a:ext uri="{FF2B5EF4-FFF2-40B4-BE49-F238E27FC236}">
                <a16:creationId xmlns:a16="http://schemas.microsoft.com/office/drawing/2014/main" id="{70CE73AE-0839-F6FB-2673-312D36B671A5}"/>
              </a:ext>
            </a:extLst>
          </p:cNvPr>
          <p:cNvPicPr>
            <a:picLocks noChangeAspect="1"/>
          </p:cNvPicPr>
          <p:nvPr/>
        </p:nvPicPr>
        <p:blipFill>
          <a:blip r:embed="rId2"/>
          <a:stretch>
            <a:fillRect/>
          </a:stretch>
        </p:blipFill>
        <p:spPr>
          <a:xfrm>
            <a:off x="5527279" y="774901"/>
            <a:ext cx="954079" cy="954079"/>
          </a:xfrm>
          <a:prstGeom prst="rect">
            <a:avLst/>
          </a:prstGeom>
        </p:spPr>
      </p:pic>
      <p:cxnSp>
        <p:nvCxnSpPr>
          <p:cNvPr id="133" name="Straight Connector 132">
            <a:extLst>
              <a:ext uri="{FF2B5EF4-FFF2-40B4-BE49-F238E27FC236}">
                <a16:creationId xmlns:a16="http://schemas.microsoft.com/office/drawing/2014/main" id="{71E11000-30AA-2C37-FD6E-5297C1BD71ED}"/>
              </a:ext>
            </a:extLst>
          </p:cNvPr>
          <p:cNvCxnSpPr/>
          <p:nvPr/>
        </p:nvCxnSpPr>
        <p:spPr>
          <a:xfrm>
            <a:off x="5934106" y="1677798"/>
            <a:ext cx="0" cy="352338"/>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32876551-CED2-497C-5E74-5B4FD2C75D04}"/>
              </a:ext>
            </a:extLst>
          </p:cNvPr>
          <p:cNvCxnSpPr>
            <a:cxnSpLocks/>
          </p:cNvCxnSpPr>
          <p:nvPr/>
        </p:nvCxnSpPr>
        <p:spPr>
          <a:xfrm>
            <a:off x="5934106" y="2030136"/>
            <a:ext cx="4099941" cy="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D5CDE97B-49A9-716A-E920-90067921B1F7}"/>
              </a:ext>
            </a:extLst>
          </p:cNvPr>
          <p:cNvCxnSpPr>
            <a:cxnSpLocks/>
          </p:cNvCxnSpPr>
          <p:nvPr/>
        </p:nvCxnSpPr>
        <p:spPr>
          <a:xfrm>
            <a:off x="1863183" y="2016680"/>
            <a:ext cx="4392902" cy="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E6B5F79C-D676-7695-E685-CE8AB29339C4}"/>
              </a:ext>
            </a:extLst>
          </p:cNvPr>
          <p:cNvCxnSpPr>
            <a:cxnSpLocks/>
          </p:cNvCxnSpPr>
          <p:nvPr/>
        </p:nvCxnSpPr>
        <p:spPr>
          <a:xfrm>
            <a:off x="5934106" y="2030136"/>
            <a:ext cx="2727234" cy="0"/>
          </a:xfrm>
          <a:prstGeom prst="line">
            <a:avLst/>
          </a:prstGeom>
        </p:spPr>
        <p:style>
          <a:lnRef idx="1">
            <a:schemeClr val="dk1"/>
          </a:lnRef>
          <a:fillRef idx="0">
            <a:schemeClr val="dk1"/>
          </a:fillRef>
          <a:effectRef idx="0">
            <a:schemeClr val="dk1"/>
          </a:effectRef>
          <a:fontRef idx="minor">
            <a:schemeClr val="tx1"/>
          </a:fontRef>
        </p:style>
      </p:cxnSp>
      <p:sp>
        <p:nvSpPr>
          <p:cNvPr id="137" name="Title 1">
            <a:extLst>
              <a:ext uri="{FF2B5EF4-FFF2-40B4-BE49-F238E27FC236}">
                <a16:creationId xmlns:a16="http://schemas.microsoft.com/office/drawing/2014/main" id="{D04EBDF8-BD4F-2E40-FFED-0C9933745481}"/>
              </a:ext>
            </a:extLst>
          </p:cNvPr>
          <p:cNvSpPr txBox="1">
            <a:spLocks/>
          </p:cNvSpPr>
          <p:nvPr/>
        </p:nvSpPr>
        <p:spPr>
          <a:xfrm>
            <a:off x="5297751" y="1711833"/>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Executive director</a:t>
            </a:r>
            <a:endParaRPr lang="en-IN" sz="1000" b="1" dirty="0">
              <a:solidFill>
                <a:schemeClr val="bg1"/>
              </a:solidFill>
              <a:latin typeface="Times New Roman" panose="02020603050405020304" pitchFamily="18" charset="0"/>
              <a:cs typeface="Times New Roman" panose="02020603050405020304" pitchFamily="18" charset="0"/>
            </a:endParaRPr>
          </a:p>
        </p:txBody>
      </p:sp>
      <p:pic>
        <p:nvPicPr>
          <p:cNvPr id="138" name="Picture 137">
            <a:extLst>
              <a:ext uri="{FF2B5EF4-FFF2-40B4-BE49-F238E27FC236}">
                <a16:creationId xmlns:a16="http://schemas.microsoft.com/office/drawing/2014/main" id="{F569721A-7D76-E0D5-08F0-AB3F7B28A845}"/>
              </a:ext>
            </a:extLst>
          </p:cNvPr>
          <p:cNvPicPr>
            <a:picLocks noChangeAspect="1"/>
          </p:cNvPicPr>
          <p:nvPr/>
        </p:nvPicPr>
        <p:blipFill>
          <a:blip r:embed="rId3"/>
          <a:stretch>
            <a:fillRect/>
          </a:stretch>
        </p:blipFill>
        <p:spPr>
          <a:xfrm>
            <a:off x="1444246" y="2226577"/>
            <a:ext cx="762060" cy="762060"/>
          </a:xfrm>
          <a:prstGeom prst="rect">
            <a:avLst/>
          </a:prstGeom>
        </p:spPr>
      </p:pic>
      <p:pic>
        <p:nvPicPr>
          <p:cNvPr id="139" name="Picture 138">
            <a:extLst>
              <a:ext uri="{FF2B5EF4-FFF2-40B4-BE49-F238E27FC236}">
                <a16:creationId xmlns:a16="http://schemas.microsoft.com/office/drawing/2014/main" id="{B485AB63-11A3-EF49-B2DC-E60DB188D3F5}"/>
              </a:ext>
            </a:extLst>
          </p:cNvPr>
          <p:cNvPicPr>
            <a:picLocks noChangeAspect="1"/>
          </p:cNvPicPr>
          <p:nvPr/>
        </p:nvPicPr>
        <p:blipFill>
          <a:blip r:embed="rId3"/>
          <a:stretch>
            <a:fillRect/>
          </a:stretch>
        </p:blipFill>
        <p:spPr>
          <a:xfrm>
            <a:off x="2714513" y="2226577"/>
            <a:ext cx="762060" cy="762060"/>
          </a:xfrm>
          <a:prstGeom prst="rect">
            <a:avLst/>
          </a:prstGeom>
        </p:spPr>
      </p:pic>
      <p:pic>
        <p:nvPicPr>
          <p:cNvPr id="140" name="Picture 139">
            <a:extLst>
              <a:ext uri="{FF2B5EF4-FFF2-40B4-BE49-F238E27FC236}">
                <a16:creationId xmlns:a16="http://schemas.microsoft.com/office/drawing/2014/main" id="{4B3D8AA0-8E4F-4A79-A5D8-CD7C263526B7}"/>
              </a:ext>
            </a:extLst>
          </p:cNvPr>
          <p:cNvPicPr>
            <a:picLocks noChangeAspect="1"/>
          </p:cNvPicPr>
          <p:nvPr/>
        </p:nvPicPr>
        <p:blipFill>
          <a:blip r:embed="rId3"/>
          <a:stretch>
            <a:fillRect/>
          </a:stretch>
        </p:blipFill>
        <p:spPr>
          <a:xfrm>
            <a:off x="4140648" y="2226577"/>
            <a:ext cx="762060" cy="762060"/>
          </a:xfrm>
          <a:prstGeom prst="rect">
            <a:avLst/>
          </a:prstGeom>
        </p:spPr>
      </p:pic>
      <p:pic>
        <p:nvPicPr>
          <p:cNvPr id="141" name="Picture 140">
            <a:extLst>
              <a:ext uri="{FF2B5EF4-FFF2-40B4-BE49-F238E27FC236}">
                <a16:creationId xmlns:a16="http://schemas.microsoft.com/office/drawing/2014/main" id="{E9986195-3C92-9C7A-CC54-F9A7CB664971}"/>
              </a:ext>
            </a:extLst>
          </p:cNvPr>
          <p:cNvPicPr>
            <a:picLocks noChangeAspect="1"/>
          </p:cNvPicPr>
          <p:nvPr/>
        </p:nvPicPr>
        <p:blipFill>
          <a:blip r:embed="rId3"/>
          <a:stretch>
            <a:fillRect/>
          </a:stretch>
        </p:blipFill>
        <p:spPr>
          <a:xfrm>
            <a:off x="5553076" y="2226577"/>
            <a:ext cx="762060" cy="762060"/>
          </a:xfrm>
          <a:prstGeom prst="rect">
            <a:avLst/>
          </a:prstGeom>
        </p:spPr>
      </p:pic>
      <p:pic>
        <p:nvPicPr>
          <p:cNvPr id="142" name="Picture 141">
            <a:extLst>
              <a:ext uri="{FF2B5EF4-FFF2-40B4-BE49-F238E27FC236}">
                <a16:creationId xmlns:a16="http://schemas.microsoft.com/office/drawing/2014/main" id="{73CF6766-1486-B8D6-CC0B-0DD77F850480}"/>
              </a:ext>
            </a:extLst>
          </p:cNvPr>
          <p:cNvPicPr>
            <a:picLocks noChangeAspect="1"/>
          </p:cNvPicPr>
          <p:nvPr/>
        </p:nvPicPr>
        <p:blipFill>
          <a:blip r:embed="rId3"/>
          <a:stretch>
            <a:fillRect/>
          </a:stretch>
        </p:blipFill>
        <p:spPr>
          <a:xfrm>
            <a:off x="6999710" y="2226577"/>
            <a:ext cx="762060" cy="762060"/>
          </a:xfrm>
          <a:prstGeom prst="rect">
            <a:avLst/>
          </a:prstGeom>
        </p:spPr>
      </p:pic>
      <p:pic>
        <p:nvPicPr>
          <p:cNvPr id="143" name="Picture 142">
            <a:extLst>
              <a:ext uri="{FF2B5EF4-FFF2-40B4-BE49-F238E27FC236}">
                <a16:creationId xmlns:a16="http://schemas.microsoft.com/office/drawing/2014/main" id="{162E871F-7939-E75F-F745-3F8587459F6B}"/>
              </a:ext>
            </a:extLst>
          </p:cNvPr>
          <p:cNvPicPr>
            <a:picLocks noChangeAspect="1"/>
          </p:cNvPicPr>
          <p:nvPr/>
        </p:nvPicPr>
        <p:blipFill>
          <a:blip r:embed="rId3"/>
          <a:stretch>
            <a:fillRect/>
          </a:stretch>
        </p:blipFill>
        <p:spPr>
          <a:xfrm>
            <a:off x="8280992" y="2217884"/>
            <a:ext cx="762060" cy="762060"/>
          </a:xfrm>
          <a:prstGeom prst="rect">
            <a:avLst/>
          </a:prstGeom>
        </p:spPr>
      </p:pic>
      <p:cxnSp>
        <p:nvCxnSpPr>
          <p:cNvPr id="144" name="Straight Connector 143">
            <a:extLst>
              <a:ext uri="{FF2B5EF4-FFF2-40B4-BE49-F238E27FC236}">
                <a16:creationId xmlns:a16="http://schemas.microsoft.com/office/drawing/2014/main" id="{50145527-F764-911A-6420-E515DC77783C}"/>
              </a:ext>
            </a:extLst>
          </p:cNvPr>
          <p:cNvCxnSpPr>
            <a:cxnSpLocks/>
          </p:cNvCxnSpPr>
          <p:nvPr/>
        </p:nvCxnSpPr>
        <p:spPr>
          <a:xfrm>
            <a:off x="1825276" y="2030136"/>
            <a:ext cx="0" cy="139183"/>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875D00D2-9DB6-5741-6AD6-BAFFD5B241F3}"/>
              </a:ext>
            </a:extLst>
          </p:cNvPr>
          <p:cNvCxnSpPr>
            <a:cxnSpLocks/>
          </p:cNvCxnSpPr>
          <p:nvPr/>
        </p:nvCxnSpPr>
        <p:spPr>
          <a:xfrm>
            <a:off x="3095543" y="2030136"/>
            <a:ext cx="0" cy="139183"/>
          </a:xfrm>
          <a:prstGeom prst="line">
            <a:avLst/>
          </a:prstGeom>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2B842E94-03B3-D567-6520-16E8D215A0FB}"/>
              </a:ext>
            </a:extLst>
          </p:cNvPr>
          <p:cNvCxnSpPr>
            <a:cxnSpLocks/>
          </p:cNvCxnSpPr>
          <p:nvPr/>
        </p:nvCxnSpPr>
        <p:spPr>
          <a:xfrm>
            <a:off x="4521678" y="2025373"/>
            <a:ext cx="0" cy="139183"/>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5B65E9E4-01FF-C87F-32E3-E369D8B16C3C}"/>
              </a:ext>
            </a:extLst>
          </p:cNvPr>
          <p:cNvCxnSpPr>
            <a:cxnSpLocks/>
          </p:cNvCxnSpPr>
          <p:nvPr/>
        </p:nvCxnSpPr>
        <p:spPr>
          <a:xfrm>
            <a:off x="5934106" y="2025373"/>
            <a:ext cx="0" cy="139183"/>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A945E79-3DA0-7934-8951-F09362406DC9}"/>
              </a:ext>
            </a:extLst>
          </p:cNvPr>
          <p:cNvCxnSpPr>
            <a:cxnSpLocks/>
          </p:cNvCxnSpPr>
          <p:nvPr/>
        </p:nvCxnSpPr>
        <p:spPr>
          <a:xfrm>
            <a:off x="7385288" y="2025373"/>
            <a:ext cx="0" cy="139183"/>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BDF77BCF-1B2E-71CA-7A6B-14630A3E6F88}"/>
              </a:ext>
            </a:extLst>
          </p:cNvPr>
          <p:cNvCxnSpPr>
            <a:cxnSpLocks/>
          </p:cNvCxnSpPr>
          <p:nvPr/>
        </p:nvCxnSpPr>
        <p:spPr>
          <a:xfrm>
            <a:off x="8662022" y="2016680"/>
            <a:ext cx="0" cy="139183"/>
          </a:xfrm>
          <a:prstGeom prst="line">
            <a:avLst/>
          </a:prstGeom>
        </p:spPr>
        <p:style>
          <a:lnRef idx="1">
            <a:schemeClr val="dk1"/>
          </a:lnRef>
          <a:fillRef idx="0">
            <a:schemeClr val="dk1"/>
          </a:fillRef>
          <a:effectRef idx="0">
            <a:schemeClr val="dk1"/>
          </a:effectRef>
          <a:fontRef idx="minor">
            <a:schemeClr val="tx1"/>
          </a:fontRef>
        </p:style>
      </p:cxnSp>
      <p:sp>
        <p:nvSpPr>
          <p:cNvPr id="150" name="Title 1">
            <a:extLst>
              <a:ext uri="{FF2B5EF4-FFF2-40B4-BE49-F238E27FC236}">
                <a16:creationId xmlns:a16="http://schemas.microsoft.com/office/drawing/2014/main" id="{C0EC74F4-F7F2-3419-7EA5-3831415EE653}"/>
              </a:ext>
            </a:extLst>
          </p:cNvPr>
          <p:cNvSpPr txBox="1">
            <a:spLocks/>
          </p:cNvSpPr>
          <p:nvPr/>
        </p:nvSpPr>
        <p:spPr>
          <a:xfrm>
            <a:off x="1109193" y="3039864"/>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MOBILE ASM ZONE-1</a:t>
            </a:r>
            <a:endParaRPr lang="en-IN" sz="1000" b="1" dirty="0">
              <a:solidFill>
                <a:schemeClr val="bg1"/>
              </a:solidFill>
              <a:latin typeface="Times New Roman" panose="02020603050405020304" pitchFamily="18" charset="0"/>
              <a:cs typeface="Times New Roman" panose="02020603050405020304" pitchFamily="18" charset="0"/>
            </a:endParaRPr>
          </a:p>
        </p:txBody>
      </p:sp>
      <p:sp>
        <p:nvSpPr>
          <p:cNvPr id="151" name="Title 1">
            <a:extLst>
              <a:ext uri="{FF2B5EF4-FFF2-40B4-BE49-F238E27FC236}">
                <a16:creationId xmlns:a16="http://schemas.microsoft.com/office/drawing/2014/main" id="{5DC3D579-B795-09D8-81F0-ADC7BB76F451}"/>
              </a:ext>
            </a:extLst>
          </p:cNvPr>
          <p:cNvSpPr txBox="1">
            <a:spLocks/>
          </p:cNvSpPr>
          <p:nvPr/>
        </p:nvSpPr>
        <p:spPr>
          <a:xfrm>
            <a:off x="2379460" y="3044448"/>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MOBILE ASM ZONE-2</a:t>
            </a:r>
            <a:endParaRPr lang="en-IN" sz="1000" b="1" dirty="0">
              <a:solidFill>
                <a:schemeClr val="bg1"/>
              </a:solidFill>
              <a:latin typeface="Times New Roman" panose="02020603050405020304" pitchFamily="18" charset="0"/>
              <a:cs typeface="Times New Roman" panose="02020603050405020304" pitchFamily="18" charset="0"/>
            </a:endParaRPr>
          </a:p>
        </p:txBody>
      </p:sp>
      <p:sp>
        <p:nvSpPr>
          <p:cNvPr id="152" name="Title 1">
            <a:extLst>
              <a:ext uri="{FF2B5EF4-FFF2-40B4-BE49-F238E27FC236}">
                <a16:creationId xmlns:a16="http://schemas.microsoft.com/office/drawing/2014/main" id="{B0B4C628-4654-8250-17A4-9E2EAB660DEF}"/>
              </a:ext>
            </a:extLst>
          </p:cNvPr>
          <p:cNvSpPr txBox="1">
            <a:spLocks/>
          </p:cNvSpPr>
          <p:nvPr/>
        </p:nvSpPr>
        <p:spPr>
          <a:xfrm>
            <a:off x="3755430" y="3050658"/>
            <a:ext cx="1517568" cy="2029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700" b="1" dirty="0">
                <a:solidFill>
                  <a:schemeClr val="bg1"/>
                </a:solidFill>
                <a:latin typeface="Times New Roman" panose="02020603050405020304" pitchFamily="18" charset="0"/>
                <a:cs typeface="Times New Roman" panose="02020603050405020304" pitchFamily="18" charset="0"/>
              </a:rPr>
              <a:t>ACCESSORIES AND GADGETS</a:t>
            </a:r>
          </a:p>
          <a:p>
            <a:pPr algn="ctr"/>
            <a:r>
              <a:rPr lang="en-US" sz="700" b="1" dirty="0">
                <a:solidFill>
                  <a:schemeClr val="bg1"/>
                </a:solidFill>
                <a:latin typeface="Times New Roman" panose="02020603050405020304" pitchFamily="18" charset="0"/>
                <a:cs typeface="Times New Roman" panose="02020603050405020304" pitchFamily="18" charset="0"/>
              </a:rPr>
              <a:t>ASM</a:t>
            </a:r>
            <a:endParaRPr lang="en-IN" sz="700" b="1" dirty="0">
              <a:solidFill>
                <a:schemeClr val="bg1"/>
              </a:solidFill>
              <a:latin typeface="Times New Roman" panose="02020603050405020304" pitchFamily="18" charset="0"/>
              <a:cs typeface="Times New Roman" panose="02020603050405020304" pitchFamily="18" charset="0"/>
            </a:endParaRPr>
          </a:p>
        </p:txBody>
      </p:sp>
      <p:sp>
        <p:nvSpPr>
          <p:cNvPr id="153" name="Title 1">
            <a:extLst>
              <a:ext uri="{FF2B5EF4-FFF2-40B4-BE49-F238E27FC236}">
                <a16:creationId xmlns:a16="http://schemas.microsoft.com/office/drawing/2014/main" id="{0AD5A1AA-63E0-F1C8-2B58-FD324B565D2E}"/>
              </a:ext>
            </a:extLst>
          </p:cNvPr>
          <p:cNvSpPr txBox="1">
            <a:spLocks/>
          </p:cNvSpPr>
          <p:nvPr/>
        </p:nvSpPr>
        <p:spPr>
          <a:xfrm>
            <a:off x="5218023" y="3033758"/>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SIM AND RECHARGE ASM </a:t>
            </a:r>
            <a:endParaRPr lang="en-IN" sz="1000" b="1" dirty="0">
              <a:solidFill>
                <a:schemeClr val="bg1"/>
              </a:solidFill>
              <a:latin typeface="Times New Roman" panose="02020603050405020304" pitchFamily="18" charset="0"/>
              <a:cs typeface="Times New Roman" panose="02020603050405020304" pitchFamily="18" charset="0"/>
            </a:endParaRPr>
          </a:p>
        </p:txBody>
      </p:sp>
      <p:sp>
        <p:nvSpPr>
          <p:cNvPr id="154" name="Title 1">
            <a:extLst>
              <a:ext uri="{FF2B5EF4-FFF2-40B4-BE49-F238E27FC236}">
                <a16:creationId xmlns:a16="http://schemas.microsoft.com/office/drawing/2014/main" id="{498C270B-7F4B-F5A0-D10F-62EA53DC7F45}"/>
              </a:ext>
            </a:extLst>
          </p:cNvPr>
          <p:cNvSpPr txBox="1">
            <a:spLocks/>
          </p:cNvSpPr>
          <p:nvPr/>
        </p:nvSpPr>
        <p:spPr>
          <a:xfrm>
            <a:off x="6631972" y="3031171"/>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SERVICE ASM</a:t>
            </a:r>
            <a:endParaRPr lang="en-IN" sz="1000" b="1" dirty="0">
              <a:solidFill>
                <a:schemeClr val="bg1"/>
              </a:solidFill>
              <a:latin typeface="Times New Roman" panose="02020603050405020304" pitchFamily="18" charset="0"/>
              <a:cs typeface="Times New Roman" panose="02020603050405020304" pitchFamily="18" charset="0"/>
            </a:endParaRPr>
          </a:p>
        </p:txBody>
      </p:sp>
      <p:sp>
        <p:nvSpPr>
          <p:cNvPr id="155" name="Title 1">
            <a:extLst>
              <a:ext uri="{FF2B5EF4-FFF2-40B4-BE49-F238E27FC236}">
                <a16:creationId xmlns:a16="http://schemas.microsoft.com/office/drawing/2014/main" id="{2A4AB875-FF63-1D96-EB6D-EEEAA7625E8F}"/>
              </a:ext>
            </a:extLst>
          </p:cNvPr>
          <p:cNvSpPr txBox="1">
            <a:spLocks/>
          </p:cNvSpPr>
          <p:nvPr/>
        </p:nvSpPr>
        <p:spPr>
          <a:xfrm>
            <a:off x="7910117" y="3031171"/>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PURCHASE &amp; ADMIN</a:t>
            </a:r>
            <a:endParaRPr lang="en-IN" sz="1000" b="1" dirty="0">
              <a:solidFill>
                <a:schemeClr val="bg1"/>
              </a:solidFill>
              <a:latin typeface="Times New Roman" panose="02020603050405020304" pitchFamily="18" charset="0"/>
              <a:cs typeface="Times New Roman" panose="02020603050405020304" pitchFamily="18" charset="0"/>
            </a:endParaRPr>
          </a:p>
        </p:txBody>
      </p:sp>
      <p:pic>
        <p:nvPicPr>
          <p:cNvPr id="156" name="Picture 155">
            <a:extLst>
              <a:ext uri="{FF2B5EF4-FFF2-40B4-BE49-F238E27FC236}">
                <a16:creationId xmlns:a16="http://schemas.microsoft.com/office/drawing/2014/main" id="{8F3EC200-78AC-19BB-B884-5AE5A7784760}"/>
              </a:ext>
            </a:extLst>
          </p:cNvPr>
          <p:cNvPicPr>
            <a:picLocks noChangeAspect="1"/>
          </p:cNvPicPr>
          <p:nvPr/>
        </p:nvPicPr>
        <p:blipFill>
          <a:blip r:embed="rId3"/>
          <a:stretch>
            <a:fillRect/>
          </a:stretch>
        </p:blipFill>
        <p:spPr>
          <a:xfrm>
            <a:off x="4140648" y="3624498"/>
            <a:ext cx="762060" cy="762060"/>
          </a:xfrm>
          <a:prstGeom prst="rect">
            <a:avLst/>
          </a:prstGeom>
        </p:spPr>
      </p:pic>
      <p:pic>
        <p:nvPicPr>
          <p:cNvPr id="157" name="Picture 156">
            <a:extLst>
              <a:ext uri="{FF2B5EF4-FFF2-40B4-BE49-F238E27FC236}">
                <a16:creationId xmlns:a16="http://schemas.microsoft.com/office/drawing/2014/main" id="{008DE088-459C-92F8-708B-EC140132ACCD}"/>
              </a:ext>
            </a:extLst>
          </p:cNvPr>
          <p:cNvPicPr>
            <a:picLocks noChangeAspect="1"/>
          </p:cNvPicPr>
          <p:nvPr/>
        </p:nvPicPr>
        <p:blipFill>
          <a:blip r:embed="rId3"/>
          <a:stretch>
            <a:fillRect/>
          </a:stretch>
        </p:blipFill>
        <p:spPr>
          <a:xfrm>
            <a:off x="9640282" y="2217884"/>
            <a:ext cx="762060" cy="762060"/>
          </a:xfrm>
          <a:prstGeom prst="rect">
            <a:avLst/>
          </a:prstGeom>
        </p:spPr>
      </p:pic>
      <p:cxnSp>
        <p:nvCxnSpPr>
          <p:cNvPr id="158" name="Straight Connector 157">
            <a:extLst>
              <a:ext uri="{FF2B5EF4-FFF2-40B4-BE49-F238E27FC236}">
                <a16:creationId xmlns:a16="http://schemas.microsoft.com/office/drawing/2014/main" id="{C1267185-ECA0-C2CD-BB01-1BF730648903}"/>
              </a:ext>
            </a:extLst>
          </p:cNvPr>
          <p:cNvCxnSpPr>
            <a:cxnSpLocks/>
          </p:cNvCxnSpPr>
          <p:nvPr/>
        </p:nvCxnSpPr>
        <p:spPr>
          <a:xfrm>
            <a:off x="10021312" y="2016680"/>
            <a:ext cx="0" cy="139183"/>
          </a:xfrm>
          <a:prstGeom prst="line">
            <a:avLst/>
          </a:prstGeom>
        </p:spPr>
        <p:style>
          <a:lnRef idx="1">
            <a:schemeClr val="dk1"/>
          </a:lnRef>
          <a:fillRef idx="0">
            <a:schemeClr val="dk1"/>
          </a:fillRef>
          <a:effectRef idx="0">
            <a:schemeClr val="dk1"/>
          </a:effectRef>
          <a:fontRef idx="minor">
            <a:schemeClr val="tx1"/>
          </a:fontRef>
        </p:style>
      </p:cxnSp>
      <p:sp>
        <p:nvSpPr>
          <p:cNvPr id="159" name="Title 1">
            <a:extLst>
              <a:ext uri="{FF2B5EF4-FFF2-40B4-BE49-F238E27FC236}">
                <a16:creationId xmlns:a16="http://schemas.microsoft.com/office/drawing/2014/main" id="{A34B087F-9B00-EA6C-EAA1-D8BFB0B62704}"/>
              </a:ext>
            </a:extLst>
          </p:cNvPr>
          <p:cNvSpPr txBox="1">
            <a:spLocks/>
          </p:cNvSpPr>
          <p:nvPr/>
        </p:nvSpPr>
        <p:spPr>
          <a:xfrm>
            <a:off x="9269407" y="3031171"/>
            <a:ext cx="1432166" cy="16934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1000" b="1" dirty="0">
                <a:solidFill>
                  <a:schemeClr val="bg1"/>
                </a:solidFill>
                <a:latin typeface="Times New Roman" panose="02020603050405020304" pitchFamily="18" charset="0"/>
                <a:cs typeface="Times New Roman" panose="02020603050405020304" pitchFamily="18" charset="0"/>
              </a:rPr>
              <a:t>ACCOUNTS AND LOGISTICS</a:t>
            </a:r>
            <a:endParaRPr lang="en-IN" sz="1000" b="1" dirty="0">
              <a:solidFill>
                <a:schemeClr val="bg1"/>
              </a:solidFill>
              <a:latin typeface="Times New Roman" panose="02020603050405020304" pitchFamily="18" charset="0"/>
              <a:cs typeface="Times New Roman" panose="02020603050405020304" pitchFamily="18" charset="0"/>
            </a:endParaRPr>
          </a:p>
        </p:txBody>
      </p:sp>
      <p:pic>
        <p:nvPicPr>
          <p:cNvPr id="160" name="Picture 159">
            <a:extLst>
              <a:ext uri="{FF2B5EF4-FFF2-40B4-BE49-F238E27FC236}">
                <a16:creationId xmlns:a16="http://schemas.microsoft.com/office/drawing/2014/main" id="{B92FDDBA-8242-FEFD-B2F0-BDE797D5981D}"/>
              </a:ext>
            </a:extLst>
          </p:cNvPr>
          <p:cNvPicPr>
            <a:picLocks noChangeAspect="1"/>
          </p:cNvPicPr>
          <p:nvPr/>
        </p:nvPicPr>
        <p:blipFill>
          <a:blip r:embed="rId3"/>
          <a:stretch>
            <a:fillRect/>
          </a:stretch>
        </p:blipFill>
        <p:spPr>
          <a:xfrm>
            <a:off x="1462282" y="3649607"/>
            <a:ext cx="762060" cy="762060"/>
          </a:xfrm>
          <a:prstGeom prst="rect">
            <a:avLst/>
          </a:prstGeom>
        </p:spPr>
      </p:pic>
      <p:pic>
        <p:nvPicPr>
          <p:cNvPr id="161" name="Picture 160">
            <a:extLst>
              <a:ext uri="{FF2B5EF4-FFF2-40B4-BE49-F238E27FC236}">
                <a16:creationId xmlns:a16="http://schemas.microsoft.com/office/drawing/2014/main" id="{261038A0-EF27-B5A5-6587-95B6D5B24EC9}"/>
              </a:ext>
            </a:extLst>
          </p:cNvPr>
          <p:cNvPicPr>
            <a:picLocks noChangeAspect="1"/>
          </p:cNvPicPr>
          <p:nvPr/>
        </p:nvPicPr>
        <p:blipFill>
          <a:blip r:embed="rId3"/>
          <a:stretch>
            <a:fillRect/>
          </a:stretch>
        </p:blipFill>
        <p:spPr>
          <a:xfrm>
            <a:off x="2714512" y="3649607"/>
            <a:ext cx="762060" cy="762060"/>
          </a:xfrm>
          <a:prstGeom prst="rect">
            <a:avLst/>
          </a:prstGeom>
        </p:spPr>
      </p:pic>
      <p:sp>
        <p:nvSpPr>
          <p:cNvPr id="162" name="Title 1">
            <a:extLst>
              <a:ext uri="{FF2B5EF4-FFF2-40B4-BE49-F238E27FC236}">
                <a16:creationId xmlns:a16="http://schemas.microsoft.com/office/drawing/2014/main" id="{9B7D366C-D4AE-DDDC-312E-D4D5C610B943}"/>
              </a:ext>
            </a:extLst>
          </p:cNvPr>
          <p:cNvSpPr txBox="1">
            <a:spLocks/>
          </p:cNvSpPr>
          <p:nvPr/>
        </p:nvSpPr>
        <p:spPr>
          <a:xfrm>
            <a:off x="1190142" y="4379394"/>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14 BRANCH</a:t>
            </a:r>
          </a:p>
          <a:p>
            <a:pPr algn="ctr"/>
            <a:r>
              <a:rPr lang="en-US" sz="900" b="1" dirty="0">
                <a:solidFill>
                  <a:schemeClr val="bg1"/>
                </a:solidFill>
                <a:latin typeface="Times New Roman" panose="02020603050405020304" pitchFamily="18" charset="0"/>
                <a:cs typeface="Times New Roman" panose="02020603050405020304" pitchFamily="18" charset="0"/>
              </a:rPr>
              <a:t>MANAGERS</a:t>
            </a:r>
          </a:p>
        </p:txBody>
      </p:sp>
      <p:sp>
        <p:nvSpPr>
          <p:cNvPr id="163" name="Title 1">
            <a:extLst>
              <a:ext uri="{FF2B5EF4-FFF2-40B4-BE49-F238E27FC236}">
                <a16:creationId xmlns:a16="http://schemas.microsoft.com/office/drawing/2014/main" id="{09D754D0-8E99-2366-DD83-9B9F11C00CA5}"/>
              </a:ext>
            </a:extLst>
          </p:cNvPr>
          <p:cNvSpPr txBox="1">
            <a:spLocks/>
          </p:cNvSpPr>
          <p:nvPr/>
        </p:nvSpPr>
        <p:spPr>
          <a:xfrm>
            <a:off x="2460409" y="4389743"/>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14 BRANCH</a:t>
            </a:r>
          </a:p>
          <a:p>
            <a:pPr algn="ctr"/>
            <a:r>
              <a:rPr lang="en-US" sz="900" b="1" dirty="0">
                <a:solidFill>
                  <a:schemeClr val="bg1"/>
                </a:solidFill>
                <a:latin typeface="Times New Roman" panose="02020603050405020304" pitchFamily="18" charset="0"/>
                <a:cs typeface="Times New Roman" panose="02020603050405020304" pitchFamily="18" charset="0"/>
              </a:rPr>
              <a:t>MANAGERS</a:t>
            </a:r>
          </a:p>
        </p:txBody>
      </p:sp>
      <p:sp>
        <p:nvSpPr>
          <p:cNvPr id="164" name="Title 1">
            <a:extLst>
              <a:ext uri="{FF2B5EF4-FFF2-40B4-BE49-F238E27FC236}">
                <a16:creationId xmlns:a16="http://schemas.microsoft.com/office/drawing/2014/main" id="{69B1FAFF-6903-FD9D-67F8-762FCA18614B}"/>
              </a:ext>
            </a:extLst>
          </p:cNvPr>
          <p:cNvSpPr txBox="1">
            <a:spLocks/>
          </p:cNvSpPr>
          <p:nvPr/>
        </p:nvSpPr>
        <p:spPr>
          <a:xfrm>
            <a:off x="3879080" y="4372465"/>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28 BRANCH MANAGERS</a:t>
            </a:r>
          </a:p>
        </p:txBody>
      </p:sp>
      <p:pic>
        <p:nvPicPr>
          <p:cNvPr id="165" name="Picture 164">
            <a:extLst>
              <a:ext uri="{FF2B5EF4-FFF2-40B4-BE49-F238E27FC236}">
                <a16:creationId xmlns:a16="http://schemas.microsoft.com/office/drawing/2014/main" id="{924D1016-8BD8-E3B0-542E-E9E693672364}"/>
              </a:ext>
            </a:extLst>
          </p:cNvPr>
          <p:cNvPicPr>
            <a:picLocks noChangeAspect="1"/>
          </p:cNvPicPr>
          <p:nvPr/>
        </p:nvPicPr>
        <p:blipFill>
          <a:blip r:embed="rId3"/>
          <a:stretch>
            <a:fillRect/>
          </a:stretch>
        </p:blipFill>
        <p:spPr>
          <a:xfrm>
            <a:off x="5551855" y="3624498"/>
            <a:ext cx="762060" cy="762060"/>
          </a:xfrm>
          <a:prstGeom prst="rect">
            <a:avLst/>
          </a:prstGeom>
        </p:spPr>
      </p:pic>
      <p:pic>
        <p:nvPicPr>
          <p:cNvPr id="166" name="Picture 165">
            <a:extLst>
              <a:ext uri="{FF2B5EF4-FFF2-40B4-BE49-F238E27FC236}">
                <a16:creationId xmlns:a16="http://schemas.microsoft.com/office/drawing/2014/main" id="{A2F8F3D5-7DC3-A873-921A-0CCD2DB9195B}"/>
              </a:ext>
            </a:extLst>
          </p:cNvPr>
          <p:cNvPicPr>
            <a:picLocks noChangeAspect="1"/>
          </p:cNvPicPr>
          <p:nvPr/>
        </p:nvPicPr>
        <p:blipFill>
          <a:blip r:embed="rId3"/>
          <a:stretch>
            <a:fillRect/>
          </a:stretch>
        </p:blipFill>
        <p:spPr>
          <a:xfrm>
            <a:off x="6999710" y="3652936"/>
            <a:ext cx="762060" cy="762060"/>
          </a:xfrm>
          <a:prstGeom prst="rect">
            <a:avLst/>
          </a:prstGeom>
        </p:spPr>
      </p:pic>
      <p:pic>
        <p:nvPicPr>
          <p:cNvPr id="167" name="Picture 166">
            <a:extLst>
              <a:ext uri="{FF2B5EF4-FFF2-40B4-BE49-F238E27FC236}">
                <a16:creationId xmlns:a16="http://schemas.microsoft.com/office/drawing/2014/main" id="{23234D17-EB77-1961-CC30-94605D9DFDA2}"/>
              </a:ext>
            </a:extLst>
          </p:cNvPr>
          <p:cNvPicPr>
            <a:picLocks noChangeAspect="1"/>
          </p:cNvPicPr>
          <p:nvPr/>
        </p:nvPicPr>
        <p:blipFill>
          <a:blip r:embed="rId3"/>
          <a:stretch>
            <a:fillRect/>
          </a:stretch>
        </p:blipFill>
        <p:spPr>
          <a:xfrm>
            <a:off x="8280310" y="3624498"/>
            <a:ext cx="762060" cy="762060"/>
          </a:xfrm>
          <a:prstGeom prst="rect">
            <a:avLst/>
          </a:prstGeom>
        </p:spPr>
      </p:pic>
      <p:pic>
        <p:nvPicPr>
          <p:cNvPr id="168" name="Picture 167">
            <a:extLst>
              <a:ext uri="{FF2B5EF4-FFF2-40B4-BE49-F238E27FC236}">
                <a16:creationId xmlns:a16="http://schemas.microsoft.com/office/drawing/2014/main" id="{75099311-B690-D9ED-EDF3-BC8BB2F9A369}"/>
              </a:ext>
            </a:extLst>
          </p:cNvPr>
          <p:cNvPicPr>
            <a:picLocks noChangeAspect="1"/>
          </p:cNvPicPr>
          <p:nvPr/>
        </p:nvPicPr>
        <p:blipFill>
          <a:blip r:embed="rId3"/>
          <a:stretch>
            <a:fillRect/>
          </a:stretch>
        </p:blipFill>
        <p:spPr>
          <a:xfrm>
            <a:off x="9624896" y="3649607"/>
            <a:ext cx="762060" cy="762060"/>
          </a:xfrm>
          <a:prstGeom prst="rect">
            <a:avLst/>
          </a:prstGeom>
        </p:spPr>
      </p:pic>
      <p:cxnSp>
        <p:nvCxnSpPr>
          <p:cNvPr id="169" name="Straight Connector 168">
            <a:extLst>
              <a:ext uri="{FF2B5EF4-FFF2-40B4-BE49-F238E27FC236}">
                <a16:creationId xmlns:a16="http://schemas.microsoft.com/office/drawing/2014/main" id="{4B2699CA-DC2C-8D2F-B983-2466DD83CE1C}"/>
              </a:ext>
            </a:extLst>
          </p:cNvPr>
          <p:cNvCxnSpPr>
            <a:cxnSpLocks/>
          </p:cNvCxnSpPr>
          <p:nvPr/>
        </p:nvCxnSpPr>
        <p:spPr>
          <a:xfrm>
            <a:off x="4521678" y="3304768"/>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A0035CE0-E941-2AC3-D879-317D069E17AD}"/>
              </a:ext>
            </a:extLst>
          </p:cNvPr>
          <p:cNvCxnSpPr>
            <a:cxnSpLocks/>
          </p:cNvCxnSpPr>
          <p:nvPr/>
        </p:nvCxnSpPr>
        <p:spPr>
          <a:xfrm>
            <a:off x="3096952" y="3304768"/>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EDC414A4-1C9D-BE87-E8E7-409F46AEBDFF}"/>
              </a:ext>
            </a:extLst>
          </p:cNvPr>
          <p:cNvCxnSpPr>
            <a:cxnSpLocks/>
          </p:cNvCxnSpPr>
          <p:nvPr/>
        </p:nvCxnSpPr>
        <p:spPr>
          <a:xfrm>
            <a:off x="1825275" y="3304768"/>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6FF1964A-7BA5-3130-1474-EEF66658B645}"/>
              </a:ext>
            </a:extLst>
          </p:cNvPr>
          <p:cNvCxnSpPr>
            <a:cxnSpLocks/>
          </p:cNvCxnSpPr>
          <p:nvPr/>
        </p:nvCxnSpPr>
        <p:spPr>
          <a:xfrm>
            <a:off x="5932885" y="3304768"/>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9FD70A14-3667-B5DE-9A9C-BD82DA59F461}"/>
              </a:ext>
            </a:extLst>
          </p:cNvPr>
          <p:cNvCxnSpPr>
            <a:cxnSpLocks/>
          </p:cNvCxnSpPr>
          <p:nvPr/>
        </p:nvCxnSpPr>
        <p:spPr>
          <a:xfrm>
            <a:off x="7380740" y="3304768"/>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8B8C776A-DE06-58DA-FE4A-DC1ED8B8833D}"/>
              </a:ext>
            </a:extLst>
          </p:cNvPr>
          <p:cNvCxnSpPr>
            <a:cxnSpLocks/>
          </p:cNvCxnSpPr>
          <p:nvPr/>
        </p:nvCxnSpPr>
        <p:spPr>
          <a:xfrm>
            <a:off x="8661340" y="3265483"/>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657417A0-BEE0-4066-6242-90027B121B81}"/>
              </a:ext>
            </a:extLst>
          </p:cNvPr>
          <p:cNvCxnSpPr>
            <a:cxnSpLocks/>
          </p:cNvCxnSpPr>
          <p:nvPr/>
        </p:nvCxnSpPr>
        <p:spPr>
          <a:xfrm>
            <a:off x="10034047" y="3253611"/>
            <a:ext cx="0" cy="241173"/>
          </a:xfrm>
          <a:prstGeom prst="line">
            <a:avLst/>
          </a:prstGeom>
        </p:spPr>
        <p:style>
          <a:lnRef idx="1">
            <a:schemeClr val="dk1"/>
          </a:lnRef>
          <a:fillRef idx="0">
            <a:schemeClr val="dk1"/>
          </a:fillRef>
          <a:effectRef idx="0">
            <a:schemeClr val="dk1"/>
          </a:effectRef>
          <a:fontRef idx="minor">
            <a:schemeClr val="tx1"/>
          </a:fontRef>
        </p:style>
      </p:cxnSp>
      <p:sp>
        <p:nvSpPr>
          <p:cNvPr id="176" name="Title 1">
            <a:extLst>
              <a:ext uri="{FF2B5EF4-FFF2-40B4-BE49-F238E27FC236}">
                <a16:creationId xmlns:a16="http://schemas.microsoft.com/office/drawing/2014/main" id="{2990C253-C069-A4C7-C958-E819C0CD2637}"/>
              </a:ext>
            </a:extLst>
          </p:cNvPr>
          <p:cNvSpPr txBox="1">
            <a:spLocks/>
          </p:cNvSpPr>
          <p:nvPr/>
        </p:nvSpPr>
        <p:spPr>
          <a:xfrm>
            <a:off x="5297751" y="4372465"/>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28 BRANCH MANAGERS</a:t>
            </a:r>
          </a:p>
        </p:txBody>
      </p:sp>
      <p:sp>
        <p:nvSpPr>
          <p:cNvPr id="177" name="Title 1">
            <a:extLst>
              <a:ext uri="{FF2B5EF4-FFF2-40B4-BE49-F238E27FC236}">
                <a16:creationId xmlns:a16="http://schemas.microsoft.com/office/drawing/2014/main" id="{64606DD1-D6C6-1EFD-1244-AE91B4D00707}"/>
              </a:ext>
            </a:extLst>
          </p:cNvPr>
          <p:cNvSpPr txBox="1">
            <a:spLocks/>
          </p:cNvSpPr>
          <p:nvPr/>
        </p:nvSpPr>
        <p:spPr>
          <a:xfrm>
            <a:off x="6745606" y="4389743"/>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28 BRANCH MANAGERS</a:t>
            </a:r>
          </a:p>
        </p:txBody>
      </p:sp>
      <p:sp>
        <p:nvSpPr>
          <p:cNvPr id="178" name="Title 1">
            <a:extLst>
              <a:ext uri="{FF2B5EF4-FFF2-40B4-BE49-F238E27FC236}">
                <a16:creationId xmlns:a16="http://schemas.microsoft.com/office/drawing/2014/main" id="{26DB59CA-A79C-9FEE-456F-45DB30C24C46}"/>
              </a:ext>
            </a:extLst>
          </p:cNvPr>
          <p:cNvSpPr txBox="1">
            <a:spLocks/>
          </p:cNvSpPr>
          <p:nvPr/>
        </p:nvSpPr>
        <p:spPr>
          <a:xfrm>
            <a:off x="8026206" y="4372465"/>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28 BRANCH MANAGERS</a:t>
            </a:r>
          </a:p>
        </p:txBody>
      </p:sp>
      <p:sp>
        <p:nvSpPr>
          <p:cNvPr id="179" name="Title 1">
            <a:extLst>
              <a:ext uri="{FF2B5EF4-FFF2-40B4-BE49-F238E27FC236}">
                <a16:creationId xmlns:a16="http://schemas.microsoft.com/office/drawing/2014/main" id="{94C0F4DA-E8A6-5AA2-D3FD-D6D4223BFF1D}"/>
              </a:ext>
            </a:extLst>
          </p:cNvPr>
          <p:cNvSpPr txBox="1">
            <a:spLocks/>
          </p:cNvSpPr>
          <p:nvPr/>
        </p:nvSpPr>
        <p:spPr>
          <a:xfrm>
            <a:off x="9398913" y="4386558"/>
            <a:ext cx="1270267" cy="408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900" b="1" dirty="0">
                <a:solidFill>
                  <a:schemeClr val="bg1"/>
                </a:solidFill>
                <a:latin typeface="Times New Roman" panose="02020603050405020304" pitchFamily="18" charset="0"/>
                <a:cs typeface="Times New Roman" panose="02020603050405020304" pitchFamily="18" charset="0"/>
              </a:rPr>
              <a:t>28 BRANCH MANAGERS</a:t>
            </a:r>
          </a:p>
        </p:txBody>
      </p:sp>
      <p:cxnSp>
        <p:nvCxnSpPr>
          <p:cNvPr id="180" name="Straight Connector 179">
            <a:extLst>
              <a:ext uri="{FF2B5EF4-FFF2-40B4-BE49-F238E27FC236}">
                <a16:creationId xmlns:a16="http://schemas.microsoft.com/office/drawing/2014/main" id="{1553543E-7573-31CA-FF87-8D3FE8F62D22}"/>
              </a:ext>
            </a:extLst>
          </p:cNvPr>
          <p:cNvCxnSpPr>
            <a:cxnSpLocks/>
          </p:cNvCxnSpPr>
          <p:nvPr/>
        </p:nvCxnSpPr>
        <p:spPr>
          <a:xfrm>
            <a:off x="4514213" y="4794686"/>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7C9FD8D2-5794-615E-E72A-98A10D94E681}"/>
              </a:ext>
            </a:extLst>
          </p:cNvPr>
          <p:cNvCxnSpPr>
            <a:cxnSpLocks/>
          </p:cNvCxnSpPr>
          <p:nvPr/>
        </p:nvCxnSpPr>
        <p:spPr>
          <a:xfrm>
            <a:off x="3089487" y="4794686"/>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12BFE1E7-4CE4-5474-2223-C2F05649DB0D}"/>
              </a:ext>
            </a:extLst>
          </p:cNvPr>
          <p:cNvCxnSpPr>
            <a:cxnSpLocks/>
          </p:cNvCxnSpPr>
          <p:nvPr/>
        </p:nvCxnSpPr>
        <p:spPr>
          <a:xfrm>
            <a:off x="1817810" y="4794686"/>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980B3D30-2F8F-9C1B-9B43-88B9C4B2888F}"/>
              </a:ext>
            </a:extLst>
          </p:cNvPr>
          <p:cNvCxnSpPr>
            <a:cxnSpLocks/>
          </p:cNvCxnSpPr>
          <p:nvPr/>
        </p:nvCxnSpPr>
        <p:spPr>
          <a:xfrm>
            <a:off x="5925420" y="4794686"/>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FCD23398-A467-13D4-9E33-FC3D4FB28386}"/>
              </a:ext>
            </a:extLst>
          </p:cNvPr>
          <p:cNvCxnSpPr>
            <a:cxnSpLocks/>
          </p:cNvCxnSpPr>
          <p:nvPr/>
        </p:nvCxnSpPr>
        <p:spPr>
          <a:xfrm>
            <a:off x="7373275" y="4794686"/>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ACDD818A-AD2D-596A-ED9D-A890B88E8C73}"/>
              </a:ext>
            </a:extLst>
          </p:cNvPr>
          <p:cNvCxnSpPr>
            <a:cxnSpLocks/>
          </p:cNvCxnSpPr>
          <p:nvPr/>
        </p:nvCxnSpPr>
        <p:spPr>
          <a:xfrm>
            <a:off x="8653875" y="4755401"/>
            <a:ext cx="0" cy="241173"/>
          </a:xfrm>
          <a:prstGeom prst="line">
            <a:avLst/>
          </a:prstGeom>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7A1DC6D5-E586-6A41-3167-0C6CEA1C5697}"/>
              </a:ext>
            </a:extLst>
          </p:cNvPr>
          <p:cNvCxnSpPr>
            <a:cxnSpLocks/>
          </p:cNvCxnSpPr>
          <p:nvPr/>
        </p:nvCxnSpPr>
        <p:spPr>
          <a:xfrm>
            <a:off x="10026582" y="4743529"/>
            <a:ext cx="0" cy="241173"/>
          </a:xfrm>
          <a:prstGeom prst="line">
            <a:avLst/>
          </a:prstGeom>
        </p:spPr>
        <p:style>
          <a:lnRef idx="1">
            <a:schemeClr val="dk1"/>
          </a:lnRef>
          <a:fillRef idx="0">
            <a:schemeClr val="dk1"/>
          </a:fillRef>
          <a:effectRef idx="0">
            <a:schemeClr val="dk1"/>
          </a:effectRef>
          <a:fontRef idx="minor">
            <a:schemeClr val="tx1"/>
          </a:fontRef>
        </p:style>
      </p:cxnSp>
      <p:sp>
        <p:nvSpPr>
          <p:cNvPr id="187" name="Rectangle 186">
            <a:extLst>
              <a:ext uri="{FF2B5EF4-FFF2-40B4-BE49-F238E27FC236}">
                <a16:creationId xmlns:a16="http://schemas.microsoft.com/office/drawing/2014/main" id="{7395785E-BA50-948C-2CB7-239399510DC3}"/>
              </a:ext>
            </a:extLst>
          </p:cNvPr>
          <p:cNvSpPr/>
          <p:nvPr/>
        </p:nvSpPr>
        <p:spPr>
          <a:xfrm>
            <a:off x="1224631" y="5042662"/>
            <a:ext cx="1171675" cy="49881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r>
              <a:rPr lang="en-US" sz="1200" dirty="0">
                <a:solidFill>
                  <a:schemeClr val="bg1"/>
                </a:solidFill>
              </a:rPr>
              <a:t> </a:t>
            </a:r>
          </a:p>
          <a:p>
            <a:pPr algn="ctr"/>
            <a:r>
              <a:rPr lang="en-US" sz="1200" dirty="0">
                <a:solidFill>
                  <a:schemeClr val="bg1"/>
                </a:solidFill>
              </a:rPr>
              <a:t> &amp; </a:t>
            </a:r>
          </a:p>
          <a:p>
            <a:pPr algn="ctr"/>
            <a:r>
              <a:rPr lang="en-US" sz="900" dirty="0">
                <a:solidFill>
                  <a:schemeClr val="bg1"/>
                </a:solidFill>
              </a:rPr>
              <a:t>STAFF</a:t>
            </a:r>
            <a:endParaRPr lang="en-IN" sz="900" dirty="0">
              <a:solidFill>
                <a:schemeClr val="bg1"/>
              </a:solidFill>
            </a:endParaRPr>
          </a:p>
        </p:txBody>
      </p:sp>
      <p:sp>
        <p:nvSpPr>
          <p:cNvPr id="188" name="Rectangle 187">
            <a:extLst>
              <a:ext uri="{FF2B5EF4-FFF2-40B4-BE49-F238E27FC236}">
                <a16:creationId xmlns:a16="http://schemas.microsoft.com/office/drawing/2014/main" id="{347A1777-290E-B54F-D49D-C1569EE667C6}"/>
              </a:ext>
            </a:extLst>
          </p:cNvPr>
          <p:cNvSpPr/>
          <p:nvPr/>
        </p:nvSpPr>
        <p:spPr>
          <a:xfrm>
            <a:off x="2541360" y="5035860"/>
            <a:ext cx="1270266" cy="49881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r>
              <a:rPr lang="en-US" sz="1200" dirty="0">
                <a:solidFill>
                  <a:schemeClr val="bg1"/>
                </a:solidFill>
              </a:rPr>
              <a:t> </a:t>
            </a:r>
          </a:p>
          <a:p>
            <a:pPr algn="ctr"/>
            <a:r>
              <a:rPr lang="en-US" sz="1200" dirty="0">
                <a:solidFill>
                  <a:schemeClr val="bg1"/>
                </a:solidFill>
              </a:rPr>
              <a:t>&amp;</a:t>
            </a:r>
          </a:p>
          <a:p>
            <a:pPr algn="ctr"/>
            <a:r>
              <a:rPr lang="en-US" sz="1200" dirty="0">
                <a:solidFill>
                  <a:schemeClr val="bg1"/>
                </a:solidFill>
              </a:rPr>
              <a:t> </a:t>
            </a:r>
            <a:r>
              <a:rPr lang="en-US" sz="900" dirty="0">
                <a:solidFill>
                  <a:schemeClr val="bg1"/>
                </a:solidFill>
              </a:rPr>
              <a:t>STAFF</a:t>
            </a:r>
            <a:endParaRPr lang="en-IN" sz="900" dirty="0">
              <a:solidFill>
                <a:schemeClr val="bg1"/>
              </a:solidFill>
            </a:endParaRPr>
          </a:p>
        </p:txBody>
      </p:sp>
      <p:sp>
        <p:nvSpPr>
          <p:cNvPr id="189" name="Rectangle 188">
            <a:extLst>
              <a:ext uri="{FF2B5EF4-FFF2-40B4-BE49-F238E27FC236}">
                <a16:creationId xmlns:a16="http://schemas.microsoft.com/office/drawing/2014/main" id="{C51B7553-FA9E-0F43-D663-FCB0ABDA37E8}"/>
              </a:ext>
            </a:extLst>
          </p:cNvPr>
          <p:cNvSpPr/>
          <p:nvPr/>
        </p:nvSpPr>
        <p:spPr>
          <a:xfrm>
            <a:off x="4132044" y="5035860"/>
            <a:ext cx="1017302" cy="48145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r>
              <a:rPr lang="en-US" sz="1200" dirty="0">
                <a:solidFill>
                  <a:schemeClr val="bg1"/>
                </a:solidFill>
              </a:rPr>
              <a:t> </a:t>
            </a:r>
          </a:p>
          <a:p>
            <a:pPr algn="ctr"/>
            <a:r>
              <a:rPr lang="en-US" sz="1200" dirty="0">
                <a:solidFill>
                  <a:schemeClr val="bg1"/>
                </a:solidFill>
              </a:rPr>
              <a:t> &amp; </a:t>
            </a:r>
          </a:p>
          <a:p>
            <a:pPr algn="ctr"/>
            <a:r>
              <a:rPr lang="en-US" sz="900" dirty="0">
                <a:solidFill>
                  <a:schemeClr val="bg1"/>
                </a:solidFill>
              </a:rPr>
              <a:t>STAFF</a:t>
            </a:r>
            <a:endParaRPr lang="en-IN" sz="900" dirty="0">
              <a:solidFill>
                <a:schemeClr val="bg1"/>
              </a:solidFill>
            </a:endParaRPr>
          </a:p>
        </p:txBody>
      </p:sp>
      <p:sp>
        <p:nvSpPr>
          <p:cNvPr id="190" name="Rectangle 189">
            <a:extLst>
              <a:ext uri="{FF2B5EF4-FFF2-40B4-BE49-F238E27FC236}">
                <a16:creationId xmlns:a16="http://schemas.microsoft.com/office/drawing/2014/main" id="{2D1D4B42-D255-6524-54A8-037313086566}"/>
              </a:ext>
            </a:extLst>
          </p:cNvPr>
          <p:cNvSpPr/>
          <p:nvPr/>
        </p:nvSpPr>
        <p:spPr>
          <a:xfrm>
            <a:off x="5527279" y="5055822"/>
            <a:ext cx="1017303" cy="46148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r>
              <a:rPr lang="en-US" sz="1200" dirty="0">
                <a:solidFill>
                  <a:schemeClr val="bg1"/>
                </a:solidFill>
              </a:rPr>
              <a:t>  </a:t>
            </a:r>
          </a:p>
          <a:p>
            <a:pPr algn="ctr"/>
            <a:r>
              <a:rPr lang="en-US" sz="1200" dirty="0">
                <a:solidFill>
                  <a:schemeClr val="bg1"/>
                </a:solidFill>
              </a:rPr>
              <a:t>&amp; </a:t>
            </a:r>
          </a:p>
          <a:p>
            <a:pPr algn="ctr"/>
            <a:r>
              <a:rPr lang="en-US" sz="900" dirty="0">
                <a:solidFill>
                  <a:schemeClr val="bg1"/>
                </a:solidFill>
              </a:rPr>
              <a:t>STAFF</a:t>
            </a:r>
            <a:endParaRPr lang="en-IN" sz="900" dirty="0">
              <a:solidFill>
                <a:schemeClr val="bg1"/>
              </a:solidFill>
            </a:endParaRPr>
          </a:p>
        </p:txBody>
      </p:sp>
      <p:sp>
        <p:nvSpPr>
          <p:cNvPr id="191" name="Rectangle 190">
            <a:extLst>
              <a:ext uri="{FF2B5EF4-FFF2-40B4-BE49-F238E27FC236}">
                <a16:creationId xmlns:a16="http://schemas.microsoft.com/office/drawing/2014/main" id="{3A1E9632-5CFE-E055-F09A-032AD7F961DF}"/>
              </a:ext>
            </a:extLst>
          </p:cNvPr>
          <p:cNvSpPr/>
          <p:nvPr/>
        </p:nvSpPr>
        <p:spPr>
          <a:xfrm>
            <a:off x="6745605" y="5055823"/>
            <a:ext cx="1031523" cy="4788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p>
          <a:p>
            <a:pPr algn="ctr"/>
            <a:r>
              <a:rPr lang="en-US" sz="1200" dirty="0">
                <a:solidFill>
                  <a:schemeClr val="bg1"/>
                </a:solidFill>
              </a:rPr>
              <a:t>  &amp; </a:t>
            </a:r>
          </a:p>
          <a:p>
            <a:pPr algn="ctr"/>
            <a:r>
              <a:rPr lang="en-US" sz="900" dirty="0">
                <a:solidFill>
                  <a:schemeClr val="bg1"/>
                </a:solidFill>
              </a:rPr>
              <a:t>STAFF</a:t>
            </a:r>
            <a:endParaRPr lang="en-IN" sz="900" dirty="0">
              <a:solidFill>
                <a:schemeClr val="bg1"/>
              </a:solidFill>
            </a:endParaRPr>
          </a:p>
        </p:txBody>
      </p:sp>
      <p:sp>
        <p:nvSpPr>
          <p:cNvPr id="192" name="Rectangle 191">
            <a:extLst>
              <a:ext uri="{FF2B5EF4-FFF2-40B4-BE49-F238E27FC236}">
                <a16:creationId xmlns:a16="http://schemas.microsoft.com/office/drawing/2014/main" id="{82CCEE5D-C83A-C69E-39C5-1CFE42EF2A4D}"/>
              </a:ext>
            </a:extLst>
          </p:cNvPr>
          <p:cNvSpPr/>
          <p:nvPr/>
        </p:nvSpPr>
        <p:spPr>
          <a:xfrm>
            <a:off x="8280309" y="5055822"/>
            <a:ext cx="1059685" cy="46148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r>
              <a:rPr lang="en-US" sz="1200" dirty="0">
                <a:solidFill>
                  <a:schemeClr val="bg1"/>
                </a:solidFill>
              </a:rPr>
              <a:t> </a:t>
            </a:r>
          </a:p>
          <a:p>
            <a:pPr algn="ctr"/>
            <a:r>
              <a:rPr lang="en-US" sz="1200" dirty="0">
                <a:solidFill>
                  <a:schemeClr val="bg1"/>
                </a:solidFill>
              </a:rPr>
              <a:t> &amp;</a:t>
            </a:r>
          </a:p>
          <a:p>
            <a:pPr algn="ctr"/>
            <a:r>
              <a:rPr lang="en-US" sz="1200" dirty="0">
                <a:solidFill>
                  <a:schemeClr val="bg1"/>
                </a:solidFill>
              </a:rPr>
              <a:t> </a:t>
            </a:r>
            <a:r>
              <a:rPr lang="en-US" sz="900" dirty="0">
                <a:solidFill>
                  <a:schemeClr val="bg1"/>
                </a:solidFill>
              </a:rPr>
              <a:t>STAFF</a:t>
            </a:r>
            <a:endParaRPr lang="en-IN" sz="900" dirty="0">
              <a:solidFill>
                <a:schemeClr val="bg1"/>
              </a:solidFill>
            </a:endParaRPr>
          </a:p>
        </p:txBody>
      </p:sp>
      <p:sp>
        <p:nvSpPr>
          <p:cNvPr id="193" name="Rectangle 192">
            <a:extLst>
              <a:ext uri="{FF2B5EF4-FFF2-40B4-BE49-F238E27FC236}">
                <a16:creationId xmlns:a16="http://schemas.microsoft.com/office/drawing/2014/main" id="{F8FB9199-A821-C13B-D1CE-DA84F2B9C55B}"/>
              </a:ext>
            </a:extLst>
          </p:cNvPr>
          <p:cNvSpPr/>
          <p:nvPr/>
        </p:nvSpPr>
        <p:spPr>
          <a:xfrm>
            <a:off x="9595443" y="5055822"/>
            <a:ext cx="1073737" cy="46148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900" dirty="0">
                <a:solidFill>
                  <a:schemeClr val="bg1"/>
                </a:solidFill>
              </a:rPr>
              <a:t>PROMOTER</a:t>
            </a:r>
            <a:r>
              <a:rPr lang="en-US" sz="1200" dirty="0">
                <a:solidFill>
                  <a:schemeClr val="bg1"/>
                </a:solidFill>
              </a:rPr>
              <a:t> </a:t>
            </a:r>
          </a:p>
          <a:p>
            <a:pPr algn="ctr"/>
            <a:r>
              <a:rPr lang="en-US" sz="1200" dirty="0">
                <a:solidFill>
                  <a:schemeClr val="bg1"/>
                </a:solidFill>
              </a:rPr>
              <a:t> &amp; </a:t>
            </a:r>
          </a:p>
          <a:p>
            <a:pPr algn="ctr"/>
            <a:r>
              <a:rPr lang="en-US" sz="900" dirty="0">
                <a:solidFill>
                  <a:schemeClr val="bg1"/>
                </a:solidFill>
              </a:rPr>
              <a:t>STAFF</a:t>
            </a:r>
            <a:endParaRPr lang="en-IN" sz="900" dirty="0">
              <a:solidFill>
                <a:schemeClr val="bg1"/>
              </a:solidFill>
            </a:endParaRPr>
          </a:p>
        </p:txBody>
      </p:sp>
    </p:spTree>
    <p:extLst>
      <p:ext uri="{BB962C8B-B14F-4D97-AF65-F5344CB8AC3E}">
        <p14:creationId xmlns:p14="http://schemas.microsoft.com/office/powerpoint/2010/main" val="3656947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37456-21FC-4AE2-8A94-BF06CAF2EB9B}">
  <ds:schemaRefs>
    <ds:schemaRef ds:uri="http://schemas.microsoft.com/sharepoint/v3/contenttype/forms"/>
  </ds:schemaRefs>
</ds:datastoreItem>
</file>

<file path=customXml/itemProps2.xml><?xml version="1.0" encoding="utf-8"?>
<ds:datastoreItem xmlns:ds="http://schemas.openxmlformats.org/officeDocument/2006/customXml" ds:itemID="{E305301E-11B3-4B9D-A588-21F3C980937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131</TotalTime>
  <Words>1545</Words>
  <Application>Microsoft Office PowerPoint</Application>
  <PresentationFormat>Widescreen</PresentationFormat>
  <Paragraphs>231</Paragraphs>
  <Slides>36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Algerian</vt:lpstr>
      <vt:lpstr>Arial</vt:lpstr>
      <vt:lpstr>Arial Black</vt:lpstr>
      <vt:lpstr>Arial Narrow</vt:lpstr>
      <vt:lpstr>Arial Nova</vt:lpstr>
      <vt:lpstr>Biome</vt:lpstr>
      <vt:lpstr>Calibri</vt:lpstr>
      <vt:lpstr>CIDFont+F1</vt:lpstr>
      <vt:lpstr>Times New Roman</vt:lpstr>
      <vt:lpstr>Wingdings</vt:lpstr>
      <vt:lpstr>Custom</vt:lpstr>
      <vt:lpstr>PowerPoint Presentation</vt:lpstr>
      <vt:lpstr>Agenda</vt:lpstr>
      <vt:lpstr>PowerPoint Presentation</vt:lpstr>
      <vt:lpstr>What does our logo mean?</vt:lpstr>
      <vt:lpstr>OUR VISION</vt:lpstr>
      <vt:lpstr>OUR mission</vt:lpstr>
      <vt:lpstr>OUR  CURRENT BRANCHES</vt:lpstr>
      <vt:lpstr>OUR EMPLOYEE STRENGTH</vt:lpstr>
      <vt:lpstr>Organization hierarchy </vt:lpstr>
      <vt:lpstr>PowerPoint Presentation</vt:lpstr>
      <vt:lpstr>Our current ANNUAL turnover</vt:lpstr>
      <vt:lpstr>2023 SALES REPORT</vt:lpstr>
      <vt:lpstr>We are privileged to work with some of the most amazing brands for direct billing</vt:lpstr>
      <vt:lpstr>By dealing with brands that offer gadgets and direct billing, we are empowering our customers to stay connected to the world in a more convenient way</vt:lpstr>
      <vt:lpstr>Experience the magic of entertainment with our exquisite range of brands specializing in television and audio products.</vt:lpstr>
      <vt:lpstr>NO.1 SERVICE</vt:lpstr>
      <vt:lpstr>INNOVATIVE GADGETS</vt:lpstr>
      <vt:lpstr>PowerPoint Presentation</vt:lpstr>
      <vt:lpstr>What is a franchise?</vt:lpstr>
      <vt:lpstr>Franchisee statistics.</vt:lpstr>
      <vt:lpstr>Sky franchisees provide benefits for business growth and success.</vt:lpstr>
      <vt:lpstr>PowerPoint Presentation</vt:lpstr>
      <vt:lpstr>PowerPoint Presentation</vt:lpstr>
      <vt:lpstr>Platinum club breakup</vt:lpstr>
      <vt:lpstr>President club BREAKUP</vt:lpstr>
      <vt:lpstr>PowerPoint Presentation</vt:lpstr>
      <vt:lpstr>Overall profit margin breakup</vt:lpstr>
      <vt:lpstr>PowerPoint Presentation</vt:lpstr>
      <vt:lpstr>PowerPoint Presentation</vt:lpstr>
      <vt:lpstr>Store renovation process</vt:lpstr>
      <vt:lpstr>STORE STOCKS</vt:lpstr>
      <vt:lpstr>BRANDING &amp; SOCIAL MEDIA SUPPORT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Khaja</dc:creator>
  <cp:lastModifiedBy>Admin</cp:lastModifiedBy>
  <cp:revision>4</cp:revision>
  <dcterms:created xsi:type="dcterms:W3CDTF">2024-04-22T11:28:55Z</dcterms:created>
  <dcterms:modified xsi:type="dcterms:W3CDTF">2024-04-22T13:44:18Z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